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68" r:id="rId14"/>
    <p:sldId id="271" r:id="rId15"/>
    <p:sldId id="272" r:id="rId16"/>
    <p:sldId id="273" r:id="rId17"/>
    <p:sldId id="274" r:id="rId18"/>
    <p:sldId id="275" r:id="rId19"/>
    <p:sldId id="278" r:id="rId20"/>
    <p:sldId id="279" r:id="rId21"/>
    <p:sldId id="280" r:id="rId22"/>
  </p:sldIdLst>
  <p:sldSz cx="9144000" cy="6858000" type="screen4x3"/>
  <p:notesSz cx="6797675" cy="98742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32" autoAdjust="0"/>
  </p:normalViewPr>
  <p:slideViewPr>
    <p:cSldViewPr>
      <p:cViewPr>
        <p:scale>
          <a:sx n="100" d="100"/>
          <a:sy n="100" d="100"/>
        </p:scale>
        <p:origin x="-618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RAPHAEL-PC\Users\Raphael\Documents\My%20Dropbox\Public\PhD\MVM\Results\qPCR\Transfections\transfection%20optimization%20(time_cell%20number_DNA)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Raphael\Documents\My%20Dropbox\Public\PhD\MVM\Results\qPCR\Infections\Infection%204dpI%20(1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/>
          <a:lstStyle/>
          <a:p>
            <a:pPr>
              <a:defRPr/>
            </a:pPr>
            <a:r>
              <a:rPr lang="de-CH" sz="1600" i="1" dirty="0" smtClean="0"/>
              <a:t>Transfection </a:t>
            </a:r>
            <a:r>
              <a:rPr lang="de-CH" sz="1600" i="1" dirty="0" err="1" smtClean="0"/>
              <a:t>optimization</a:t>
            </a:r>
            <a:r>
              <a:rPr lang="de-CH" sz="1600" i="1" dirty="0" smtClean="0"/>
              <a:t> 40 </a:t>
            </a:r>
            <a:r>
              <a:rPr lang="de-CH" sz="1600" i="1" dirty="0" err="1" smtClean="0"/>
              <a:t>hpT</a:t>
            </a:r>
            <a:r>
              <a:rPr lang="de-CH" sz="1600" i="1" dirty="0" smtClean="0"/>
              <a:t>.</a:t>
            </a:r>
            <a:endParaRPr lang="de-CH" sz="1600" i="1" dirty="0"/>
          </a:p>
        </c:rich>
      </c:tx>
      <c:layout>
        <c:manualLayout>
          <c:xMode val="edge"/>
          <c:yMode val="edge"/>
          <c:x val="0.128035047066548"/>
          <c:y val="4.6620331848661399E-2"/>
        </c:manualLayout>
      </c:layout>
      <c:overlay val="0"/>
      <c:spPr>
        <a:noFill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-DNaseI treatment</c:v>
          </c:tx>
          <c:invertIfNegative val="0"/>
          <c:cat>
            <c:numRef>
              <c:f>Tabelle1!$E$39:$E$42</c:f>
              <c:numCache>
                <c:formatCode>General</c:formatCode>
                <c:ptCount val="4"/>
              </c:numCache>
            </c:numRef>
          </c:cat>
          <c:val>
            <c:numRef>
              <c:f>(Tabelle1!$C$42,Tabelle1!$C$44,Tabelle1!$C$46,Tabelle1!$C$48)</c:f>
              <c:numCache>
                <c:formatCode>0.00E+00</c:formatCode>
                <c:ptCount val="4"/>
                <c:pt idx="0">
                  <c:v>627800000</c:v>
                </c:pt>
                <c:pt idx="1">
                  <c:v>328420000</c:v>
                </c:pt>
                <c:pt idx="2">
                  <c:v>1237000000</c:v>
                </c:pt>
                <c:pt idx="3">
                  <c:v>640200000</c:v>
                </c:pt>
              </c:numCache>
            </c:numRef>
          </c:val>
        </c:ser>
        <c:ser>
          <c:idx val="1"/>
          <c:order val="1"/>
          <c:tx>
            <c:v>+DNaseI treatment</c:v>
          </c:tx>
          <c:invertIfNegative val="0"/>
          <c:cat>
            <c:numRef>
              <c:f>Tabelle1!$E$39:$E$42</c:f>
              <c:numCache>
                <c:formatCode>General</c:formatCode>
                <c:ptCount val="4"/>
              </c:numCache>
            </c:numRef>
          </c:cat>
          <c:val>
            <c:numRef>
              <c:f>(Tabelle1!$C$41,Tabelle1!$C$43,Tabelle1!$C$45,Tabelle1!$C$47)</c:f>
              <c:numCache>
                <c:formatCode>0.00E+00</c:formatCode>
                <c:ptCount val="4"/>
                <c:pt idx="0">
                  <c:v>29040000</c:v>
                </c:pt>
                <c:pt idx="1">
                  <c:v>29040000</c:v>
                </c:pt>
                <c:pt idx="2">
                  <c:v>21100000</c:v>
                </c:pt>
                <c:pt idx="3">
                  <c:v>19058000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1316352"/>
        <c:axId val="115160192"/>
      </c:barChart>
      <c:catAx>
        <c:axId val="111316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115160192"/>
        <c:crosses val="autoZero"/>
        <c:auto val="1"/>
        <c:lblAlgn val="ctr"/>
        <c:lblOffset val="100"/>
        <c:noMultiLvlLbl val="0"/>
      </c:catAx>
      <c:valAx>
        <c:axId val="115160192"/>
        <c:scaling>
          <c:logBase val="10"/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de-CH"/>
                  <a:t>MVM Genome Copies</a:t>
                </a:r>
              </a:p>
            </c:rich>
          </c:tx>
          <c:layout/>
          <c:overlay val="0"/>
        </c:title>
        <c:numFmt formatCode="0.0E+0" sourceLinked="0"/>
        <c:majorTickMark val="out"/>
        <c:minorTickMark val="none"/>
        <c:tickLblPos val="nextTo"/>
        <c:crossAx val="11131635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1600" i="1" dirty="0" err="1"/>
              <a:t>Virions</a:t>
            </a:r>
            <a:r>
              <a:rPr lang="en-US" sz="1600" i="1" dirty="0"/>
              <a:t> in </a:t>
            </a:r>
            <a:r>
              <a:rPr lang="en-US" sz="1600" i="1" dirty="0" smtClean="0"/>
              <a:t>supernatant </a:t>
            </a:r>
            <a:r>
              <a:rPr lang="en-US" sz="1600" i="1" dirty="0"/>
              <a:t>4 </a:t>
            </a:r>
            <a:r>
              <a:rPr lang="en-US" sz="1600" i="1" dirty="0" err="1"/>
              <a:t>dpI</a:t>
            </a:r>
            <a:r>
              <a:rPr lang="en-US" sz="1600" i="1" dirty="0"/>
              <a:t>.</a:t>
            </a:r>
          </a:p>
        </c:rich>
      </c:tx>
      <c:layout>
        <c:manualLayout>
          <c:xMode val="edge"/>
          <c:yMode val="edge"/>
          <c:x val="6.9212730318258003E-2"/>
          <c:y val="3.0107526881720401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8269325630778602"/>
          <c:y val="0.18097874862416399"/>
          <c:w val="0.29870401878157199"/>
          <c:h val="0.61479908559817198"/>
        </c:manualLayout>
      </c:layout>
      <c:barChart>
        <c:barDir val="col"/>
        <c:grouping val="stacked"/>
        <c:varyColors val="0"/>
        <c:ser>
          <c:idx val="0"/>
          <c:order val="0"/>
          <c:tx>
            <c:v>Virions in SN</c:v>
          </c:tx>
          <c:invertIfNegative val="0"/>
          <c:cat>
            <c:strRef>
              <c:f>Tabelle1!$A$17:$A$21</c:f>
              <c:strCache>
                <c:ptCount val="5"/>
                <c:pt idx="0">
                  <c:v>Native</c:v>
                </c:pt>
                <c:pt idx="1">
                  <c:v>WT</c:v>
                </c:pt>
                <c:pt idx="2">
                  <c:v>PPxY</c:v>
                </c:pt>
                <c:pt idx="3">
                  <c:v>PA</c:v>
                </c:pt>
                <c:pt idx="4">
                  <c:v>AY</c:v>
                </c:pt>
              </c:strCache>
            </c:strRef>
          </c:cat>
          <c:val>
            <c:numRef>
              <c:f>Tabelle1!$C$10:$C$11</c:f>
              <c:numCache>
                <c:formatCode>0.00E+00</c:formatCode>
                <c:ptCount val="2"/>
                <c:pt idx="0">
                  <c:v>328150</c:v>
                </c:pt>
                <c:pt idx="1">
                  <c:v>139750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100"/>
        <c:axId val="115197056"/>
        <c:axId val="115198592"/>
      </c:barChart>
      <c:catAx>
        <c:axId val="115197056"/>
        <c:scaling>
          <c:orientation val="minMax"/>
        </c:scaling>
        <c:delete val="0"/>
        <c:axPos val="b"/>
        <c:majorTickMark val="none"/>
        <c:minorTickMark val="none"/>
        <c:tickLblPos val="nextTo"/>
        <c:crossAx val="115198592"/>
        <c:crosses val="autoZero"/>
        <c:auto val="1"/>
        <c:lblAlgn val="ctr"/>
        <c:lblOffset val="100"/>
        <c:noMultiLvlLbl val="0"/>
      </c:catAx>
      <c:valAx>
        <c:axId val="115198592"/>
        <c:scaling>
          <c:logBase val="10"/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de-CH" sz="1100"/>
                  <a:t>Genome Copies per uL</a:t>
                </a:r>
              </a:p>
            </c:rich>
          </c:tx>
          <c:layout>
            <c:manualLayout>
              <c:xMode val="edge"/>
              <c:yMode val="edge"/>
              <c:x val="6.4507313470238303E-2"/>
              <c:y val="0.25935653204639703"/>
            </c:manualLayout>
          </c:layout>
          <c:overlay val="0"/>
        </c:title>
        <c:numFmt formatCode="0.0E+0" sourceLinked="0"/>
        <c:majorTickMark val="none"/>
        <c:minorTickMark val="none"/>
        <c:tickLblPos val="nextTo"/>
        <c:crossAx val="11519705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0E76C-CDA6-4729-A411-467BD9DF15C5}" type="datetimeFigureOut">
              <a:rPr lang="en-GB" smtClean="0"/>
              <a:t>11/09/2014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680496-D62C-4DAC-A67F-2DEFAC830F0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535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E20A5-29AD-4D1F-8ECA-87004F81BCCE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05815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CHALLENGE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E20A5-29AD-4D1F-8ECA-87004F81BCCE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21140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Viral Capsid protein on Atomic level is aligned on the </a:t>
            </a:r>
            <a:r>
              <a:rPr lang="en-GB" smtClean="0"/>
              <a:t>difference plot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E20A5-29AD-4D1F-8ECA-87004F81BCCE}" type="slidenum">
              <a:rPr lang="de-CH" smtClean="0"/>
              <a:pPr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77656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E20A5-29AD-4D1F-8ECA-87004F81BCCE}" type="slidenum">
              <a:rPr lang="de-CH" smtClean="0"/>
              <a:pPr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28342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80496-D62C-4DAC-A67F-2DEFAC830F0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1598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80496-D62C-4DAC-A67F-2DEFAC830F07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2933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3E014-2E55-4B95-9D5E-6FC090E7765B}" type="datetimeFigureOut">
              <a:rPr lang="en-GB" smtClean="0"/>
              <a:t>11/09/2014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56832-DFCF-40D5-8CAB-BC65C24EA35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689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3E014-2E55-4B95-9D5E-6FC090E7765B}" type="datetimeFigureOut">
              <a:rPr lang="en-GB" smtClean="0"/>
              <a:t>11/09/2014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56832-DFCF-40D5-8CAB-BC65C24EA35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5817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3E014-2E55-4B95-9D5E-6FC090E7765B}" type="datetimeFigureOut">
              <a:rPr lang="en-GB" smtClean="0"/>
              <a:t>11/09/2014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56832-DFCF-40D5-8CAB-BC65C24EA35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6595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3E014-2E55-4B95-9D5E-6FC090E7765B}" type="datetimeFigureOut">
              <a:rPr lang="en-GB" smtClean="0"/>
              <a:t>11/09/2014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56832-DFCF-40D5-8CAB-BC65C24EA35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6684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3E014-2E55-4B95-9D5E-6FC090E7765B}" type="datetimeFigureOut">
              <a:rPr lang="en-GB" smtClean="0"/>
              <a:t>11/09/2014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56832-DFCF-40D5-8CAB-BC65C24EA35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246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3E014-2E55-4B95-9D5E-6FC090E7765B}" type="datetimeFigureOut">
              <a:rPr lang="en-GB" smtClean="0"/>
              <a:t>11/09/2014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56832-DFCF-40D5-8CAB-BC65C24EA35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396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3E014-2E55-4B95-9D5E-6FC090E7765B}" type="datetimeFigureOut">
              <a:rPr lang="en-GB" smtClean="0"/>
              <a:t>11/09/2014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56832-DFCF-40D5-8CAB-BC65C24EA35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1003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3E014-2E55-4B95-9D5E-6FC090E7765B}" type="datetimeFigureOut">
              <a:rPr lang="en-GB" smtClean="0"/>
              <a:t>11/09/2014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56832-DFCF-40D5-8CAB-BC65C24EA35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6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3E014-2E55-4B95-9D5E-6FC090E7765B}" type="datetimeFigureOut">
              <a:rPr lang="en-GB" smtClean="0"/>
              <a:t>11/09/2014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56832-DFCF-40D5-8CAB-BC65C24EA35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4312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3E014-2E55-4B95-9D5E-6FC090E7765B}" type="datetimeFigureOut">
              <a:rPr lang="en-GB" smtClean="0"/>
              <a:t>11/09/2014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56832-DFCF-40D5-8CAB-BC65C24EA35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3151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3E014-2E55-4B95-9D5E-6FC090E7765B}" type="datetimeFigureOut">
              <a:rPr lang="en-GB" smtClean="0"/>
              <a:t>11/09/2014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56832-DFCF-40D5-8CAB-BC65C24EA35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655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3E014-2E55-4B95-9D5E-6FC090E7765B}" type="datetimeFigureOut">
              <a:rPr lang="en-GB" smtClean="0"/>
              <a:t>11/09/2014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F56832-DFCF-40D5-8CAB-BC65C24EA35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6296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43.jpeg"/><Relationship Id="rId7" Type="http://schemas.openxmlformats.org/officeDocument/2006/relationships/image" Target="../media/image45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48.jpeg"/><Relationship Id="rId5" Type="http://schemas.openxmlformats.org/officeDocument/2006/relationships/image" Target="../media/image44.jpeg"/><Relationship Id="rId10" Type="http://schemas.openxmlformats.org/officeDocument/2006/relationships/image" Target="../media/image47.jpeg"/><Relationship Id="rId4" Type="http://schemas.microsoft.com/office/2007/relationships/hdphoto" Target="../media/hdphoto4.wdp"/><Relationship Id="rId9" Type="http://schemas.openxmlformats.org/officeDocument/2006/relationships/image" Target="../media/image4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microsoft.com/office/2007/relationships/hdphoto" Target="../media/hdphoto7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5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0.png"/><Relationship Id="rId5" Type="http://schemas.openxmlformats.org/officeDocument/2006/relationships/image" Target="../media/image12.pn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chart" Target="../charts/chart1.xm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26.png"/><Relationship Id="rId5" Type="http://schemas.openxmlformats.org/officeDocument/2006/relationships/image" Target="../media/image22.png"/><Relationship Id="rId10" Type="http://schemas.openxmlformats.org/officeDocument/2006/relationships/image" Target="../media/image25.png"/><Relationship Id="rId4" Type="http://schemas.openxmlformats.org/officeDocument/2006/relationships/chart" Target="../charts/chart2.xml"/><Relationship Id="rId9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1.png"/><Relationship Id="rId7" Type="http://schemas.openxmlformats.org/officeDocument/2006/relationships/image" Target="../media/image2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79512" y="1268760"/>
            <a:ext cx="8712968" cy="5601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363" indent="-360363">
              <a:spcAft>
                <a:spcPts val="1200"/>
              </a:spcAft>
              <a:buFont typeface="Arial" pitchFamily="34" charset="0"/>
              <a:buChar char="•"/>
            </a:pPr>
            <a:r>
              <a:rPr lang="en-GB" sz="2400" dirty="0" smtClean="0"/>
              <a:t>Human plasma contains many proteins which are of great medical importance.</a:t>
            </a:r>
          </a:p>
          <a:p>
            <a:pPr marL="360363" indent="-360363">
              <a:spcAft>
                <a:spcPts val="1200"/>
              </a:spcAft>
              <a:buFont typeface="Arial" pitchFamily="34" charset="0"/>
              <a:buChar char="•"/>
            </a:pPr>
            <a:r>
              <a:rPr lang="en-GB" sz="2400" dirty="0" smtClean="0"/>
              <a:t>Plasma fractionation enabled the widespread use of medical products that are extracted from human plasma.</a:t>
            </a:r>
          </a:p>
          <a:p>
            <a:pPr marL="360363" indent="-360363">
              <a:spcAft>
                <a:spcPts val="1200"/>
              </a:spcAft>
              <a:buFont typeface="Arial" pitchFamily="34" charset="0"/>
              <a:buChar char="•"/>
            </a:pPr>
            <a:r>
              <a:rPr lang="en-GB" sz="2400" dirty="0" smtClean="0"/>
              <a:t>Pharmaceuticals of animal or human origin have the risk of viral contamination.</a:t>
            </a:r>
          </a:p>
          <a:p>
            <a:pPr marL="360363" indent="-360363">
              <a:buFont typeface="Arial" pitchFamily="34" charset="0"/>
              <a:buChar char="•"/>
            </a:pPr>
            <a:r>
              <a:rPr lang="en-GB" sz="2400" dirty="0" smtClean="0"/>
              <a:t>1980-1990 transmission of HIV and HCV by plasma derived pharmaceuticals caused serious problems. </a:t>
            </a:r>
          </a:p>
          <a:p>
            <a:r>
              <a:rPr lang="en-GB" sz="2400" dirty="0" smtClean="0"/>
              <a:t> </a:t>
            </a:r>
          </a:p>
          <a:p>
            <a:pPr marL="182563">
              <a:tabLst>
                <a:tab pos="361950" algn="l"/>
                <a:tab pos="714375" algn="l"/>
              </a:tabLst>
            </a:pPr>
            <a:r>
              <a:rPr lang="en-GB" sz="2400" dirty="0" smtClean="0">
                <a:solidFill>
                  <a:srgbClr val="C00000"/>
                </a:solidFill>
                <a:sym typeface="Wingdings" pitchFamily="2" charset="2"/>
              </a:rPr>
              <a:t>	 </a:t>
            </a:r>
            <a:r>
              <a:rPr lang="en-GB" sz="2400" dirty="0" smtClean="0">
                <a:solidFill>
                  <a:srgbClr val="C00000"/>
                </a:solidFill>
              </a:rPr>
              <a:t>It is therefore a requirement : …</a:t>
            </a:r>
            <a:r>
              <a:rPr lang="en-GB" sz="2400" b="1" i="1" dirty="0" smtClean="0">
                <a:solidFill>
                  <a:srgbClr val="C00000"/>
                </a:solidFill>
              </a:rPr>
              <a:t>to provide evidence that the 	</a:t>
            </a:r>
            <a:r>
              <a:rPr lang="en-GB" sz="2400" b="1" i="1" dirty="0">
                <a:solidFill>
                  <a:srgbClr val="C00000"/>
                </a:solidFill>
              </a:rPr>
              <a:t>	</a:t>
            </a:r>
            <a:r>
              <a:rPr lang="en-GB" sz="2400" b="1" i="1" dirty="0" smtClean="0">
                <a:solidFill>
                  <a:srgbClr val="C00000"/>
                </a:solidFill>
              </a:rPr>
              <a:t>production process will effectively inactivate/remove 			viruses…. </a:t>
            </a:r>
            <a:r>
              <a:rPr lang="en-GB" sz="2400" dirty="0" smtClean="0">
                <a:solidFill>
                  <a:srgbClr val="C00000"/>
                </a:solidFill>
              </a:rPr>
              <a:t>(</a:t>
            </a:r>
            <a:r>
              <a:rPr lang="en-GB" sz="2400" i="1" dirty="0" smtClean="0">
                <a:solidFill>
                  <a:srgbClr val="C00000"/>
                </a:solidFill>
              </a:rPr>
              <a:t>European Medicine Agency</a:t>
            </a:r>
            <a:r>
              <a:rPr lang="en-GB" sz="2400" dirty="0" smtClean="0">
                <a:solidFill>
                  <a:srgbClr val="C00000"/>
                </a:solidFill>
              </a:rPr>
              <a:t> CPMP/BWP/268/95)</a:t>
            </a:r>
          </a:p>
          <a:p>
            <a:pPr marL="179388" indent="-179388">
              <a:buFont typeface="Arial" pitchFamily="34" charset="0"/>
              <a:buChar char="•"/>
            </a:pPr>
            <a:endParaRPr lang="en-GB" sz="2000" dirty="0" smtClean="0"/>
          </a:p>
          <a:p>
            <a:pPr marL="179388" indent="-179388"/>
            <a:endParaRPr lang="en-GB" sz="2000" dirty="0"/>
          </a:p>
        </p:txBody>
      </p:sp>
      <p:sp>
        <p:nvSpPr>
          <p:cNvPr id="3" name="Textfeld 2"/>
          <p:cNvSpPr txBox="1"/>
          <p:nvPr/>
        </p:nvSpPr>
        <p:spPr>
          <a:xfrm>
            <a:off x="1571604" y="260648"/>
            <a:ext cx="5857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800" b="1" dirty="0" err="1" smtClean="0"/>
              <a:t>Introduction</a:t>
            </a:r>
            <a:endParaRPr lang="de-CH" sz="2800" b="1" dirty="0"/>
          </a:p>
        </p:txBody>
      </p:sp>
    </p:spTree>
    <p:extLst>
      <p:ext uri="{BB962C8B-B14F-4D97-AF65-F5344CB8AC3E}">
        <p14:creationId xmlns:p14="http://schemas.microsoft.com/office/powerpoint/2010/main" val="358392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539552" y="226958"/>
            <a:ext cx="828092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200" b="1" dirty="0" smtClean="0"/>
          </a:p>
          <a:p>
            <a:endParaRPr lang="en-GB" sz="3200" b="1" dirty="0" smtClean="0"/>
          </a:p>
          <a:p>
            <a:r>
              <a:rPr lang="en-GB" sz="2400" b="1" i="1" dirty="0" smtClean="0"/>
              <a:t>It is a pleasure to thank those who make this work possible…</a:t>
            </a:r>
          </a:p>
          <a:p>
            <a:endParaRPr lang="en-GB" sz="1600" i="1" dirty="0" smtClean="0"/>
          </a:p>
          <a:p>
            <a:pPr marL="542925" indent="355600">
              <a:lnSpc>
                <a:spcPct val="150000"/>
              </a:lnSpc>
              <a:buFont typeface="Arial" pitchFamily="34" charset="0"/>
              <a:buChar char="•"/>
              <a:tabLst>
                <a:tab pos="895350" algn="l"/>
              </a:tabLst>
            </a:pPr>
            <a:r>
              <a:rPr lang="en-GB" sz="2400" i="1" dirty="0" smtClean="0"/>
              <a:t> </a:t>
            </a:r>
            <a:r>
              <a:rPr lang="en-GB" sz="2000" i="1" dirty="0" err="1" smtClean="0"/>
              <a:t>Christoph</a:t>
            </a:r>
            <a:r>
              <a:rPr lang="en-GB" sz="2000" i="1" dirty="0" smtClean="0"/>
              <a:t> </a:t>
            </a:r>
            <a:r>
              <a:rPr lang="en-GB" sz="2000" i="1" dirty="0" err="1" smtClean="0"/>
              <a:t>Kempf</a:t>
            </a:r>
            <a:endParaRPr lang="en-GB" sz="2000" i="1" dirty="0" smtClean="0"/>
          </a:p>
          <a:p>
            <a:pPr marL="542925" indent="355600">
              <a:lnSpc>
                <a:spcPct val="150000"/>
              </a:lnSpc>
              <a:buFont typeface="Arial" pitchFamily="34" charset="0"/>
              <a:buChar char="•"/>
              <a:tabLst>
                <a:tab pos="895350" algn="l"/>
              </a:tabLst>
            </a:pPr>
            <a:r>
              <a:rPr lang="en-GB" sz="2000" i="1" dirty="0" smtClean="0"/>
              <a:t> Carlos </a:t>
            </a:r>
            <a:r>
              <a:rPr lang="en-GB" sz="2000" i="1" dirty="0" err="1" smtClean="0"/>
              <a:t>Ros</a:t>
            </a:r>
            <a:endParaRPr lang="en-GB" sz="2000" i="1" dirty="0"/>
          </a:p>
          <a:p>
            <a:pPr marL="542925" indent="447675">
              <a:lnSpc>
                <a:spcPct val="150000"/>
              </a:lnSpc>
              <a:buFont typeface="Arial" pitchFamily="34" charset="0"/>
              <a:buChar char="•"/>
              <a:tabLst>
                <a:tab pos="990600" algn="l"/>
              </a:tabLst>
            </a:pPr>
            <a:r>
              <a:rPr lang="en-GB" sz="2000" i="1" dirty="0" smtClean="0"/>
              <a:t>Remo </a:t>
            </a:r>
            <a:r>
              <a:rPr lang="en-GB" sz="2000" i="1" dirty="0" err="1" smtClean="0"/>
              <a:t>Leisi</a:t>
            </a:r>
            <a:endParaRPr lang="en-GB" sz="2000" i="1" dirty="0" smtClean="0"/>
          </a:p>
          <a:p>
            <a:pPr marL="542925" indent="355600">
              <a:lnSpc>
                <a:spcPct val="150000"/>
              </a:lnSpc>
              <a:buFont typeface="Arial" pitchFamily="34" charset="0"/>
              <a:buChar char="•"/>
              <a:tabLst>
                <a:tab pos="895350" algn="l"/>
              </a:tabLst>
            </a:pPr>
            <a:r>
              <a:rPr lang="en-GB" sz="2000" i="1" dirty="0" smtClean="0"/>
              <a:t> </a:t>
            </a:r>
            <a:r>
              <a:rPr lang="de-CH" sz="2000" i="1" dirty="0" smtClean="0"/>
              <a:t>Silva </a:t>
            </a:r>
            <a:r>
              <a:rPr lang="de-CH" sz="2000" i="1" dirty="0" err="1" smtClean="0"/>
              <a:t>Quattrocchi</a:t>
            </a:r>
            <a:endParaRPr lang="en-GB" sz="2000" i="1" dirty="0" smtClean="0"/>
          </a:p>
          <a:p>
            <a:pPr marL="542925" indent="355600">
              <a:lnSpc>
                <a:spcPct val="150000"/>
              </a:lnSpc>
              <a:buFont typeface="Arial" pitchFamily="34" charset="0"/>
              <a:buChar char="•"/>
              <a:tabLst>
                <a:tab pos="895350" algn="l"/>
              </a:tabLst>
            </a:pPr>
            <a:r>
              <a:rPr lang="en-GB" sz="2000" i="1" dirty="0" smtClean="0"/>
              <a:t> </a:t>
            </a:r>
            <a:r>
              <a:rPr lang="en-GB" sz="2000" i="1" dirty="0" err="1" smtClean="0"/>
              <a:t>Nico</a:t>
            </a:r>
            <a:r>
              <a:rPr lang="en-GB" sz="2000" i="1" dirty="0" smtClean="0"/>
              <a:t> </a:t>
            </a:r>
            <a:r>
              <a:rPr lang="en-GB" sz="2000" i="1" dirty="0" err="1" smtClean="0"/>
              <a:t>Ruprecht</a:t>
            </a:r>
            <a:endParaRPr lang="en-GB" sz="2000" i="1" dirty="0" smtClean="0"/>
          </a:p>
          <a:p>
            <a:pPr marL="542925" indent="355600">
              <a:lnSpc>
                <a:spcPct val="150000"/>
              </a:lnSpc>
              <a:buFont typeface="Arial" pitchFamily="34" charset="0"/>
              <a:buChar char="•"/>
            </a:pPr>
            <a:r>
              <a:rPr lang="en-GB" sz="2000" i="1" dirty="0" smtClean="0"/>
              <a:t> Marcus von </a:t>
            </a:r>
            <a:r>
              <a:rPr lang="en-GB" sz="2000" i="1" dirty="0" err="1" smtClean="0"/>
              <a:t>Nordheim</a:t>
            </a:r>
            <a:endParaRPr lang="en-GB" sz="2000" i="1" dirty="0" smtClean="0"/>
          </a:p>
          <a:p>
            <a:endParaRPr lang="en-GB" dirty="0" smtClean="0"/>
          </a:p>
          <a:p>
            <a:r>
              <a:rPr lang="en-GB" sz="2400" b="1" i="1" dirty="0" smtClean="0"/>
              <a:t>and for financial support…</a:t>
            </a:r>
          </a:p>
          <a:p>
            <a:pPr algn="r"/>
            <a:endParaRPr lang="en-GB" sz="2000" b="1" dirty="0" smtClean="0"/>
          </a:p>
          <a:p>
            <a:pPr algn="r"/>
            <a:endParaRPr lang="en-GB" sz="2000" b="1" dirty="0" smtClean="0"/>
          </a:p>
          <a:p>
            <a:pPr algn="r"/>
            <a:endParaRPr lang="en-GB" sz="2000" b="1" dirty="0"/>
          </a:p>
          <a:p>
            <a:pPr algn="r"/>
            <a:r>
              <a:rPr lang="en-GB" sz="2400" b="1" i="1" dirty="0" smtClean="0"/>
              <a:t>…I am very grateful!!!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4629307" y="1916832"/>
            <a:ext cx="396044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indent="-361950">
              <a:lnSpc>
                <a:spcPct val="150000"/>
              </a:lnSpc>
              <a:buFont typeface="Arial" pitchFamily="34" charset="0"/>
              <a:buChar char="•"/>
            </a:pPr>
            <a:r>
              <a:rPr lang="de-CH" sz="2000" i="1" dirty="0" smtClean="0"/>
              <a:t>Prof. Jose Maria </a:t>
            </a:r>
            <a:r>
              <a:rPr lang="de-CH" sz="2000" i="1" dirty="0" err="1" smtClean="0"/>
              <a:t>Almendral</a:t>
            </a:r>
            <a:endParaRPr lang="de-CH" sz="2000" i="1" dirty="0" smtClean="0"/>
          </a:p>
          <a:p>
            <a:pPr marL="628650" indent="-361950">
              <a:lnSpc>
                <a:spcPct val="1500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de-CH" sz="2000" i="1" dirty="0" smtClean="0"/>
              <a:t>Dr. Michele </a:t>
            </a:r>
            <a:r>
              <a:rPr lang="de-CH" sz="2000" i="1" dirty="0" err="1" smtClean="0"/>
              <a:t>Cascella</a:t>
            </a:r>
            <a:endParaRPr lang="de-CH" sz="2000" i="1" dirty="0" smtClean="0"/>
          </a:p>
          <a:p>
            <a:pPr marL="628650" indent="-361950">
              <a:lnSpc>
                <a:spcPct val="150000"/>
              </a:lnSpc>
              <a:buFont typeface="Arial" pitchFamily="34" charset="0"/>
              <a:buChar char="•"/>
            </a:pPr>
            <a:r>
              <a:rPr lang="en-GB" sz="2000" i="1" dirty="0" err="1" smtClean="0"/>
              <a:t>Dr.</a:t>
            </a:r>
            <a:r>
              <a:rPr lang="en-GB" sz="2000" i="1" dirty="0" smtClean="0"/>
              <a:t> Gregory </a:t>
            </a:r>
            <a:r>
              <a:rPr lang="en-GB" sz="2000" i="1" dirty="0"/>
              <a:t>Gannon</a:t>
            </a:r>
          </a:p>
          <a:p>
            <a:pPr marL="628650" indent="-361950">
              <a:lnSpc>
                <a:spcPct val="1500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en-GB" sz="2000" i="1" dirty="0" smtClean="0"/>
              <a:t>PD </a:t>
            </a:r>
            <a:r>
              <a:rPr lang="en-GB" sz="2000" i="1" dirty="0" err="1" smtClean="0"/>
              <a:t>Dr.</a:t>
            </a:r>
            <a:r>
              <a:rPr lang="en-GB" sz="2000" i="1" dirty="0" smtClean="0"/>
              <a:t> </a:t>
            </a:r>
            <a:r>
              <a:rPr lang="en-GB" sz="2000" i="1" dirty="0" err="1" smtClean="0"/>
              <a:t>Achim</a:t>
            </a:r>
            <a:r>
              <a:rPr lang="en-GB" sz="2000" i="1" dirty="0" smtClean="0"/>
              <a:t> </a:t>
            </a:r>
            <a:r>
              <a:rPr lang="en-GB" sz="2000" i="1" dirty="0"/>
              <a:t>Stocker</a:t>
            </a:r>
          </a:p>
          <a:p>
            <a:pPr marL="628650" indent="-361950">
              <a:lnSpc>
                <a:spcPct val="150000"/>
              </a:lnSpc>
              <a:buFont typeface="Arial" pitchFamily="34" charset="0"/>
              <a:buChar char="•"/>
            </a:pPr>
            <a:r>
              <a:rPr lang="en-GB" sz="2000" i="1" dirty="0" err="1" smtClean="0"/>
              <a:t>Dr.</a:t>
            </a:r>
            <a:r>
              <a:rPr lang="en-GB" sz="2000" i="1" dirty="0" smtClean="0"/>
              <a:t> Mario </a:t>
            </a:r>
            <a:r>
              <a:rPr lang="en-GB" sz="2000" i="1" dirty="0" err="1" smtClean="0"/>
              <a:t>Bumann</a:t>
            </a:r>
            <a:endParaRPr lang="en-GB" sz="2400" i="1" dirty="0"/>
          </a:p>
        </p:txBody>
      </p:sp>
      <p:sp>
        <p:nvSpPr>
          <p:cNvPr id="7" name="Textfeld 6"/>
          <p:cNvSpPr txBox="1"/>
          <p:nvPr/>
        </p:nvSpPr>
        <p:spPr>
          <a:xfrm>
            <a:off x="1571604" y="332656"/>
            <a:ext cx="5857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800" b="1" dirty="0" err="1" smtClean="0"/>
              <a:t>Acknowledgements</a:t>
            </a:r>
            <a:endParaRPr lang="de-CH" sz="2800" b="1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9792" y="5589240"/>
            <a:ext cx="2536825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653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1495249" y="404664"/>
            <a:ext cx="5857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800" b="1" dirty="0" err="1" smtClean="0"/>
              <a:t>Verification</a:t>
            </a:r>
            <a:r>
              <a:rPr lang="de-CH" sz="2800" b="1" dirty="0" smtClean="0"/>
              <a:t> </a:t>
            </a:r>
            <a:r>
              <a:rPr lang="de-CH" sz="2800" b="1" dirty="0" err="1" smtClean="0"/>
              <a:t>of</a:t>
            </a:r>
            <a:r>
              <a:rPr lang="de-CH" sz="2800" b="1" dirty="0" smtClean="0"/>
              <a:t> CSL </a:t>
            </a:r>
            <a:r>
              <a:rPr lang="de-CH" sz="2800" b="1" dirty="0" err="1" smtClean="0"/>
              <a:t>Mutants</a:t>
            </a:r>
            <a:r>
              <a:rPr lang="de-CH" sz="2800" b="1" dirty="0" smtClean="0"/>
              <a:t> </a:t>
            </a:r>
            <a:endParaRPr lang="de-CH" sz="2800" b="1" dirty="0"/>
          </a:p>
        </p:txBody>
      </p:sp>
      <p:sp>
        <p:nvSpPr>
          <p:cNvPr id="5" name="Textfeld 4"/>
          <p:cNvSpPr txBox="1"/>
          <p:nvPr/>
        </p:nvSpPr>
        <p:spPr>
          <a:xfrm>
            <a:off x="971600" y="1268760"/>
            <a:ext cx="7200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PCR amplification of the coding region for VP2 with the following primers:</a:t>
            </a:r>
          </a:p>
          <a:p>
            <a:endParaRPr lang="en-GB" dirty="0"/>
          </a:p>
          <a:p>
            <a:r>
              <a:rPr lang="en-GB" b="1" i="1" dirty="0" smtClean="0"/>
              <a:t>Name</a:t>
            </a:r>
            <a:r>
              <a:rPr lang="en-GB" dirty="0"/>
              <a:t>: 		C VP2 </a:t>
            </a:r>
            <a:r>
              <a:rPr lang="en-GB" dirty="0" err="1"/>
              <a:t>ampl</a:t>
            </a:r>
            <a:r>
              <a:rPr lang="en-GB" dirty="0"/>
              <a:t>. F</a:t>
            </a:r>
            <a:endParaRPr lang="de-CH" dirty="0"/>
          </a:p>
          <a:p>
            <a:r>
              <a:rPr lang="en-GB" b="1" i="1" dirty="0"/>
              <a:t>Sequence</a:t>
            </a:r>
            <a:r>
              <a:rPr lang="en-GB" dirty="0"/>
              <a:t>: 	5’-ATCAGTCAAAGGCAACATGG-3’ </a:t>
            </a:r>
            <a:endParaRPr lang="en-GB" dirty="0" smtClean="0"/>
          </a:p>
          <a:p>
            <a:endParaRPr lang="en-GB" dirty="0"/>
          </a:p>
          <a:p>
            <a:r>
              <a:rPr lang="en-GB" b="1" i="1" dirty="0"/>
              <a:t>Name</a:t>
            </a:r>
            <a:r>
              <a:rPr lang="en-GB" dirty="0"/>
              <a:t>: 		C VP2 </a:t>
            </a:r>
            <a:r>
              <a:rPr lang="en-GB" dirty="0" err="1"/>
              <a:t>ampl</a:t>
            </a:r>
            <a:r>
              <a:rPr lang="en-GB" dirty="0"/>
              <a:t>. R</a:t>
            </a:r>
            <a:endParaRPr lang="de-CH" dirty="0"/>
          </a:p>
          <a:p>
            <a:r>
              <a:rPr lang="en-GB" b="1" i="1" dirty="0"/>
              <a:t>Sequence</a:t>
            </a:r>
            <a:r>
              <a:rPr lang="en-GB" dirty="0"/>
              <a:t>: 	5’-GCTCTAAGTTTTGCTCTCATGG -3’ 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Amplified region: 1341 </a:t>
            </a:r>
            <a:r>
              <a:rPr lang="en-GB" dirty="0" err="1" smtClean="0"/>
              <a:t>nt’s</a:t>
            </a:r>
            <a:endParaRPr lang="de-CH" dirty="0"/>
          </a:p>
          <a:p>
            <a:endParaRPr lang="de-CH" dirty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/>
          </a:p>
        </p:txBody>
      </p:sp>
      <p:cxnSp>
        <p:nvCxnSpPr>
          <p:cNvPr id="3" name="Gerade Verbindung 2"/>
          <p:cNvCxnSpPr/>
          <p:nvPr/>
        </p:nvCxnSpPr>
        <p:spPr>
          <a:xfrm>
            <a:off x="6016734" y="4543782"/>
            <a:ext cx="14401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/>
        </p:nvCxnSpPr>
        <p:spPr>
          <a:xfrm>
            <a:off x="6016734" y="4684752"/>
            <a:ext cx="14401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/>
        </p:nvCxnSpPr>
        <p:spPr>
          <a:xfrm>
            <a:off x="6016734" y="5566752"/>
            <a:ext cx="14401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>
          <a:xfrm>
            <a:off x="6016734" y="4955262"/>
            <a:ext cx="14401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/>
        </p:nvCxnSpPr>
        <p:spPr>
          <a:xfrm>
            <a:off x="6016734" y="5107662"/>
            <a:ext cx="14401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/>
        </p:nvCxnSpPr>
        <p:spPr>
          <a:xfrm>
            <a:off x="6016734" y="5454372"/>
            <a:ext cx="14401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5542394" y="4397474"/>
            <a:ext cx="576064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4’100</a:t>
            </a:r>
            <a:endParaRPr lang="en-GB" b="1" dirty="0"/>
          </a:p>
        </p:txBody>
      </p:sp>
      <p:sp>
        <p:nvSpPr>
          <p:cNvPr id="13" name="Textfeld 12"/>
          <p:cNvSpPr txBox="1"/>
          <p:nvPr/>
        </p:nvSpPr>
        <p:spPr>
          <a:xfrm>
            <a:off x="5542394" y="4549874"/>
            <a:ext cx="576064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3’000</a:t>
            </a:r>
            <a:endParaRPr lang="en-GB" b="1" dirty="0"/>
          </a:p>
        </p:txBody>
      </p:sp>
      <p:sp>
        <p:nvSpPr>
          <p:cNvPr id="14" name="Textfeld 13"/>
          <p:cNvSpPr txBox="1"/>
          <p:nvPr/>
        </p:nvSpPr>
        <p:spPr>
          <a:xfrm>
            <a:off x="5542394" y="4816574"/>
            <a:ext cx="576064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2’000</a:t>
            </a:r>
            <a:endParaRPr lang="en-GB" b="1" dirty="0"/>
          </a:p>
        </p:txBody>
      </p:sp>
      <p:sp>
        <p:nvSpPr>
          <p:cNvPr id="15" name="Textfeld 14"/>
          <p:cNvSpPr txBox="1"/>
          <p:nvPr/>
        </p:nvSpPr>
        <p:spPr>
          <a:xfrm>
            <a:off x="5542394" y="4968974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1’650</a:t>
            </a:r>
            <a:endParaRPr lang="en-GB" b="1" dirty="0"/>
          </a:p>
        </p:txBody>
      </p:sp>
      <p:sp>
        <p:nvSpPr>
          <p:cNvPr id="16" name="Textfeld 15"/>
          <p:cNvSpPr txBox="1"/>
          <p:nvPr/>
        </p:nvSpPr>
        <p:spPr>
          <a:xfrm>
            <a:off x="5542394" y="5315684"/>
            <a:ext cx="576064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1’000</a:t>
            </a:r>
            <a:endParaRPr lang="en-GB" b="1" dirty="0"/>
          </a:p>
        </p:txBody>
      </p:sp>
      <p:sp>
        <p:nvSpPr>
          <p:cNvPr id="17" name="Textfeld 16"/>
          <p:cNvSpPr txBox="1"/>
          <p:nvPr/>
        </p:nvSpPr>
        <p:spPr>
          <a:xfrm>
            <a:off x="5508104" y="5445224"/>
            <a:ext cx="576064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 smtClean="0"/>
              <a:t>850</a:t>
            </a:r>
            <a:endParaRPr lang="en-GB" b="1" dirty="0"/>
          </a:p>
        </p:txBody>
      </p:sp>
      <p:sp>
        <p:nvSpPr>
          <p:cNvPr id="12" name="Textfeld 11"/>
          <p:cNvSpPr txBox="1"/>
          <p:nvPr/>
        </p:nvSpPr>
        <p:spPr>
          <a:xfrm rot="-5400000">
            <a:off x="6473924" y="3497796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/>
              <a:t>CSL 1.1</a:t>
            </a:r>
            <a:endParaRPr lang="en-GB" sz="1400" b="1" dirty="0"/>
          </a:p>
        </p:txBody>
      </p:sp>
      <p:sp>
        <p:nvSpPr>
          <p:cNvPr id="19" name="Textfeld 18"/>
          <p:cNvSpPr txBox="1"/>
          <p:nvPr/>
        </p:nvSpPr>
        <p:spPr>
          <a:xfrm rot="-5400000">
            <a:off x="6932642" y="3497796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/>
              <a:t>CSL 2</a:t>
            </a:r>
            <a:endParaRPr lang="en-GB" sz="1400" b="1" dirty="0"/>
          </a:p>
        </p:txBody>
      </p:sp>
      <p:sp>
        <p:nvSpPr>
          <p:cNvPr id="20" name="Textfeld 19"/>
          <p:cNvSpPr txBox="1"/>
          <p:nvPr/>
        </p:nvSpPr>
        <p:spPr>
          <a:xfrm rot="-5400000">
            <a:off x="7391360" y="3497796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/>
              <a:t>CSL 4.1</a:t>
            </a:r>
            <a:endParaRPr lang="en-GB" sz="1400" b="1" dirty="0"/>
          </a:p>
        </p:txBody>
      </p:sp>
      <p:sp>
        <p:nvSpPr>
          <p:cNvPr id="21" name="Textfeld 20"/>
          <p:cNvSpPr txBox="1"/>
          <p:nvPr/>
        </p:nvSpPr>
        <p:spPr>
          <a:xfrm rot="-5400000">
            <a:off x="7850078" y="3497796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/>
              <a:t>CSL 5</a:t>
            </a:r>
            <a:endParaRPr lang="en-GB" sz="1400" b="1" dirty="0"/>
          </a:p>
        </p:txBody>
      </p:sp>
      <p:pic>
        <p:nvPicPr>
          <p:cNvPr id="2" name="Picture 2" descr="C:\Users\Raphael\Desktop 4\RAFa(1)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2000" contras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36186" y="3990578"/>
            <a:ext cx="2665632" cy="165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feld 21"/>
          <p:cNvSpPr txBox="1"/>
          <p:nvPr/>
        </p:nvSpPr>
        <p:spPr>
          <a:xfrm rot="-5400000">
            <a:off x="8079088" y="3297972"/>
            <a:ext cx="1197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/>
              <a:t>Native MVM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364580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3648" y="994307"/>
            <a:ext cx="6462713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1042462" y="695811"/>
            <a:ext cx="2665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Mutant </a:t>
            </a:r>
            <a:r>
              <a:rPr lang="en-GB" sz="1400" b="1" dirty="0" smtClean="0"/>
              <a:t>1.1:</a:t>
            </a:r>
            <a:r>
              <a:rPr lang="en-GB" sz="1400" dirty="0" smtClean="0"/>
              <a:t> </a:t>
            </a:r>
            <a:r>
              <a:rPr lang="en-GB" sz="1400" b="1" i="1" dirty="0" smtClean="0">
                <a:solidFill>
                  <a:srgbClr val="FF0000"/>
                </a:solidFill>
              </a:rPr>
              <a:t>E229Q/E233Q</a:t>
            </a:r>
            <a:endParaRPr lang="en-GB" sz="1400" i="1" dirty="0">
              <a:solidFill>
                <a:srgbClr val="FF0000"/>
              </a:solidFill>
            </a:endParaRPr>
          </a:p>
        </p:txBody>
      </p:sp>
      <p:pic>
        <p:nvPicPr>
          <p:cNvPr id="1029" name="Picture 5" descr="C:\Users\Raphael\Desktop 4\CSL 1.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59832" y="3730611"/>
            <a:ext cx="3231481" cy="305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92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5656" y="984156"/>
            <a:ext cx="5760640" cy="1819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043608" y="692696"/>
            <a:ext cx="3832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Mutant 2:</a:t>
            </a:r>
            <a:r>
              <a:rPr lang="en-GB" sz="1400" dirty="0"/>
              <a:t> </a:t>
            </a:r>
            <a:r>
              <a:rPr lang="en-GB" sz="1400" b="1" i="1" dirty="0">
                <a:solidFill>
                  <a:srgbClr val="FF0000"/>
                </a:solidFill>
              </a:rPr>
              <a:t>E300Q/D302N/D304N</a:t>
            </a:r>
            <a:endParaRPr lang="de-CH" sz="1400" i="1" dirty="0">
              <a:solidFill>
                <a:srgbClr val="FF0000"/>
              </a:solidFill>
            </a:endParaRPr>
          </a:p>
          <a:p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94660" y="3140968"/>
            <a:ext cx="3120390" cy="2859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475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1043608" y="692696"/>
            <a:ext cx="3832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err="1" smtClean="0"/>
              <a:t>pIC_MVM</a:t>
            </a:r>
            <a:r>
              <a:rPr lang="en-GB" sz="1400" b="1" dirty="0" smtClean="0"/>
              <a:t>(p)</a:t>
            </a:r>
            <a:endParaRPr lang="de-CH" sz="1400" b="1" i="1" dirty="0">
              <a:solidFill>
                <a:srgbClr val="FF0000"/>
              </a:solidFill>
            </a:endParaRPr>
          </a:p>
          <a:p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9632" y="1124744"/>
            <a:ext cx="6609504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276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1640" y="1196752"/>
            <a:ext cx="5616624" cy="3624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1043608" y="692696"/>
            <a:ext cx="3832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Mutant </a:t>
            </a:r>
            <a:r>
              <a:rPr lang="en-GB" sz="1400" b="1" dirty="0" smtClean="0"/>
              <a:t>4.1:</a:t>
            </a:r>
            <a:r>
              <a:rPr lang="en-GB" sz="1400" dirty="0" smtClean="0"/>
              <a:t> </a:t>
            </a:r>
            <a:r>
              <a:rPr lang="en-GB" sz="1400" b="1" i="1" dirty="0" smtClean="0">
                <a:solidFill>
                  <a:srgbClr val="FF0000"/>
                </a:solidFill>
              </a:rPr>
              <a:t>D399N/E400Q</a:t>
            </a:r>
            <a:endParaRPr lang="de-CH" sz="1400" b="1" i="1" dirty="0">
              <a:solidFill>
                <a:srgbClr val="FF0000"/>
              </a:solidFill>
            </a:endParaRPr>
          </a:p>
          <a:p>
            <a:endParaRPr lang="en-GB" dirty="0"/>
          </a:p>
        </p:txBody>
      </p:sp>
      <p:pic>
        <p:nvPicPr>
          <p:cNvPr id="2" name="Picture 2" descr="C:\Users\Raphael\Desktop 4\CSL_4.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04248" y="4797152"/>
            <a:ext cx="1872208" cy="187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82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3648" y="1124744"/>
            <a:ext cx="5760640" cy="378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1043608" y="692696"/>
            <a:ext cx="3832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Mutant 5</a:t>
            </a:r>
            <a:r>
              <a:rPr lang="en-GB" sz="1400" b="1" dirty="0" smtClean="0"/>
              <a:t>:</a:t>
            </a:r>
            <a:r>
              <a:rPr lang="en-GB" sz="1400" dirty="0" smtClean="0"/>
              <a:t> </a:t>
            </a:r>
            <a:r>
              <a:rPr lang="en-GB" sz="1400" b="1" i="1" dirty="0" smtClean="0">
                <a:solidFill>
                  <a:srgbClr val="FF0000"/>
                </a:solidFill>
              </a:rPr>
              <a:t>E157Q/D159N</a:t>
            </a:r>
            <a:endParaRPr lang="de-CH" sz="1400" b="1" i="1" dirty="0">
              <a:solidFill>
                <a:srgbClr val="FF0000"/>
              </a:solidFill>
            </a:endParaRPr>
          </a:p>
          <a:p>
            <a:endParaRPr lang="en-GB" dirty="0"/>
          </a:p>
        </p:txBody>
      </p:sp>
      <p:pic>
        <p:nvPicPr>
          <p:cNvPr id="2" name="Picture 2" descr="C:\Users\Raphael\Desktop 4\CSL_5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35896" y="4725144"/>
            <a:ext cx="2055128" cy="200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65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Raphael\Documents\My Dropbox\Kamera-Uploads\2014-05-03 16.23.12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0800000">
            <a:off x="755576" y="1412776"/>
            <a:ext cx="2090554" cy="4327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 rot="16200000">
            <a:off x="230375" y="573254"/>
            <a:ext cx="1512168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Carbonic Anhydrase </a:t>
            </a:r>
            <a:endParaRPr lang="en-GB" sz="1200" b="1" dirty="0"/>
          </a:p>
        </p:txBody>
      </p:sp>
      <p:sp>
        <p:nvSpPr>
          <p:cNvPr id="6" name="Textfeld 5"/>
          <p:cNvSpPr txBox="1"/>
          <p:nvPr/>
        </p:nvSpPr>
        <p:spPr>
          <a:xfrm rot="16200000">
            <a:off x="496688" y="573253"/>
            <a:ext cx="1512168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BSA</a:t>
            </a:r>
            <a:endParaRPr lang="en-GB" sz="1200" b="1" dirty="0"/>
          </a:p>
        </p:txBody>
      </p:sp>
      <p:sp>
        <p:nvSpPr>
          <p:cNvPr id="7" name="Textfeld 6"/>
          <p:cNvSpPr txBox="1"/>
          <p:nvPr/>
        </p:nvSpPr>
        <p:spPr>
          <a:xfrm rot="16200000">
            <a:off x="877301" y="573254"/>
            <a:ext cx="1512168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err="1" smtClean="0"/>
              <a:t>Amyloglucosidase</a:t>
            </a:r>
            <a:r>
              <a:rPr lang="en-GB" sz="1200" b="1" dirty="0" smtClean="0"/>
              <a:t> </a:t>
            </a:r>
            <a:endParaRPr lang="en-GB" sz="1200" b="1" dirty="0"/>
          </a:p>
        </p:txBody>
      </p:sp>
      <p:sp>
        <p:nvSpPr>
          <p:cNvPr id="8" name="Textfeld 7"/>
          <p:cNvSpPr txBox="1"/>
          <p:nvPr/>
        </p:nvSpPr>
        <p:spPr>
          <a:xfrm rot="16200000">
            <a:off x="1543664" y="573254"/>
            <a:ext cx="1512168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10 </a:t>
            </a:r>
            <a:r>
              <a:rPr lang="en-GB" sz="1200" b="1" dirty="0" err="1" smtClean="0"/>
              <a:t>uL</a:t>
            </a:r>
            <a:r>
              <a:rPr lang="en-GB" sz="1200" b="1" dirty="0" smtClean="0"/>
              <a:t> IEF Marker</a:t>
            </a:r>
            <a:endParaRPr lang="en-GB" sz="1200" b="1" dirty="0"/>
          </a:p>
        </p:txBody>
      </p:sp>
      <p:sp>
        <p:nvSpPr>
          <p:cNvPr id="9" name="Textfeld 8"/>
          <p:cNvSpPr txBox="1"/>
          <p:nvPr/>
        </p:nvSpPr>
        <p:spPr>
          <a:xfrm rot="16200000">
            <a:off x="1981426" y="573254"/>
            <a:ext cx="1512168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20 </a:t>
            </a:r>
            <a:r>
              <a:rPr lang="en-GB" sz="1200" b="1" dirty="0" err="1" smtClean="0"/>
              <a:t>uL</a:t>
            </a:r>
            <a:r>
              <a:rPr lang="en-GB" sz="1200" b="1" dirty="0" smtClean="0"/>
              <a:t> IEF Marker</a:t>
            </a:r>
            <a:endParaRPr lang="en-GB" sz="1200" b="1" dirty="0"/>
          </a:p>
        </p:txBody>
      </p:sp>
      <p:cxnSp>
        <p:nvCxnSpPr>
          <p:cNvPr id="10" name="Gerade Verbindung 9"/>
          <p:cNvCxnSpPr/>
          <p:nvPr/>
        </p:nvCxnSpPr>
        <p:spPr>
          <a:xfrm>
            <a:off x="2904386" y="1522502"/>
            <a:ext cx="14401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>
          <a:xfrm>
            <a:off x="2904386" y="1738526"/>
            <a:ext cx="14401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>
            <a:off x="2904386" y="2326020"/>
            <a:ext cx="14401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>
          <a:xfrm>
            <a:off x="2904386" y="2852936"/>
            <a:ext cx="14401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>
          <a:xfrm>
            <a:off x="2904386" y="3527296"/>
            <a:ext cx="14401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>
          <a:xfrm>
            <a:off x="2904386" y="3933056"/>
            <a:ext cx="14401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>
          <a:xfrm>
            <a:off x="2904386" y="4906878"/>
            <a:ext cx="14401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>
          <a:xfrm>
            <a:off x="2904386" y="5001746"/>
            <a:ext cx="14401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3010684" y="1378486"/>
            <a:ext cx="288032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6</a:t>
            </a:r>
            <a:endParaRPr lang="en-GB" sz="1200" b="1" dirty="0"/>
          </a:p>
        </p:txBody>
      </p:sp>
      <p:sp>
        <p:nvSpPr>
          <p:cNvPr id="21" name="Textfeld 20"/>
          <p:cNvSpPr txBox="1"/>
          <p:nvPr/>
        </p:nvSpPr>
        <p:spPr>
          <a:xfrm>
            <a:off x="3010684" y="1588036"/>
            <a:ext cx="423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5.9</a:t>
            </a:r>
            <a:endParaRPr lang="en-GB" sz="1200" b="1" dirty="0"/>
          </a:p>
        </p:txBody>
      </p:sp>
      <p:sp>
        <p:nvSpPr>
          <p:cNvPr id="22" name="Textfeld 21"/>
          <p:cNvSpPr txBox="1"/>
          <p:nvPr/>
        </p:nvSpPr>
        <p:spPr>
          <a:xfrm>
            <a:off x="3010684" y="2196465"/>
            <a:ext cx="487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5.2</a:t>
            </a:r>
            <a:endParaRPr lang="en-GB" sz="1200" b="1" dirty="0"/>
          </a:p>
        </p:txBody>
      </p:sp>
      <p:sp>
        <p:nvSpPr>
          <p:cNvPr id="23" name="Textfeld 22"/>
          <p:cNvSpPr txBox="1"/>
          <p:nvPr/>
        </p:nvSpPr>
        <p:spPr>
          <a:xfrm>
            <a:off x="3010684" y="2000270"/>
            <a:ext cx="478904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5.3</a:t>
            </a:r>
            <a:endParaRPr lang="en-GB" sz="1200" b="1" dirty="0"/>
          </a:p>
        </p:txBody>
      </p:sp>
      <p:sp>
        <p:nvSpPr>
          <p:cNvPr id="24" name="Textfeld 23"/>
          <p:cNvSpPr txBox="1"/>
          <p:nvPr/>
        </p:nvSpPr>
        <p:spPr>
          <a:xfrm>
            <a:off x="3010684" y="2720350"/>
            <a:ext cx="542528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4.7</a:t>
            </a:r>
            <a:endParaRPr lang="en-GB" sz="1200" b="1" dirty="0"/>
          </a:p>
        </p:txBody>
      </p:sp>
      <p:sp>
        <p:nvSpPr>
          <p:cNvPr id="25" name="Textfeld 24"/>
          <p:cNvSpPr txBox="1"/>
          <p:nvPr/>
        </p:nvSpPr>
        <p:spPr>
          <a:xfrm>
            <a:off x="3010684" y="3379455"/>
            <a:ext cx="606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4.5</a:t>
            </a:r>
            <a:endParaRPr lang="en-GB" sz="1200" b="1" dirty="0"/>
          </a:p>
        </p:txBody>
      </p:sp>
      <p:cxnSp>
        <p:nvCxnSpPr>
          <p:cNvPr id="26" name="Gerade Verbindung 25"/>
          <p:cNvCxnSpPr/>
          <p:nvPr/>
        </p:nvCxnSpPr>
        <p:spPr>
          <a:xfrm>
            <a:off x="2904386" y="2132856"/>
            <a:ext cx="14401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/>
          <p:cNvSpPr txBox="1"/>
          <p:nvPr/>
        </p:nvSpPr>
        <p:spPr>
          <a:xfrm>
            <a:off x="3010684" y="3789040"/>
            <a:ext cx="542528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4.2</a:t>
            </a:r>
            <a:endParaRPr lang="en-GB" sz="1200" b="1" dirty="0"/>
          </a:p>
        </p:txBody>
      </p:sp>
      <p:sp>
        <p:nvSpPr>
          <p:cNvPr id="28" name="Textfeld 27"/>
          <p:cNvSpPr txBox="1"/>
          <p:nvPr/>
        </p:nvSpPr>
        <p:spPr>
          <a:xfrm>
            <a:off x="3010684" y="4770864"/>
            <a:ext cx="542528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3.8</a:t>
            </a:r>
            <a:endParaRPr lang="en-GB" sz="1200" b="1" dirty="0"/>
          </a:p>
        </p:txBody>
      </p:sp>
      <p:sp>
        <p:nvSpPr>
          <p:cNvPr id="29" name="Textfeld 28"/>
          <p:cNvSpPr txBox="1"/>
          <p:nvPr/>
        </p:nvSpPr>
        <p:spPr>
          <a:xfrm>
            <a:off x="3010684" y="4869160"/>
            <a:ext cx="542528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3.6</a:t>
            </a:r>
            <a:endParaRPr lang="en-GB" sz="1200" b="1" dirty="0"/>
          </a:p>
        </p:txBody>
      </p:sp>
      <p:sp>
        <p:nvSpPr>
          <p:cNvPr id="30" name="Textfeld 29"/>
          <p:cNvSpPr txBox="1"/>
          <p:nvPr/>
        </p:nvSpPr>
        <p:spPr>
          <a:xfrm>
            <a:off x="3013358" y="1041306"/>
            <a:ext cx="542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err="1" smtClean="0"/>
              <a:t>pI</a:t>
            </a:r>
            <a:endParaRPr lang="en-GB" sz="1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3803650" y="2840186"/>
            <a:ext cx="4229100" cy="2997200"/>
          </a:xfrm>
          <a:prstGeom prst="rect">
            <a:avLst/>
          </a:prstGeom>
        </p:spPr>
      </p:pic>
      <p:cxnSp>
        <p:nvCxnSpPr>
          <p:cNvPr id="32" name="Gerade Verbindung 12"/>
          <p:cNvCxnSpPr/>
          <p:nvPr/>
        </p:nvCxnSpPr>
        <p:spPr>
          <a:xfrm>
            <a:off x="7459950" y="2841600"/>
            <a:ext cx="14401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13"/>
          <p:cNvCxnSpPr/>
          <p:nvPr/>
        </p:nvCxnSpPr>
        <p:spPr>
          <a:xfrm>
            <a:off x="7459950" y="3774276"/>
            <a:ext cx="14401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14"/>
          <p:cNvCxnSpPr/>
          <p:nvPr/>
        </p:nvCxnSpPr>
        <p:spPr>
          <a:xfrm>
            <a:off x="7459950" y="4028906"/>
            <a:ext cx="14401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15"/>
          <p:cNvCxnSpPr/>
          <p:nvPr/>
        </p:nvCxnSpPr>
        <p:spPr>
          <a:xfrm>
            <a:off x="7459950" y="4630370"/>
            <a:ext cx="14401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16"/>
          <p:cNvCxnSpPr/>
          <p:nvPr/>
        </p:nvCxnSpPr>
        <p:spPr>
          <a:xfrm>
            <a:off x="7459950" y="5036130"/>
            <a:ext cx="14401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17"/>
          <p:cNvCxnSpPr/>
          <p:nvPr/>
        </p:nvCxnSpPr>
        <p:spPr>
          <a:xfrm>
            <a:off x="7459950" y="6009952"/>
            <a:ext cx="14401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18"/>
          <p:cNvCxnSpPr/>
          <p:nvPr/>
        </p:nvCxnSpPr>
        <p:spPr>
          <a:xfrm>
            <a:off x="7459950" y="6104820"/>
            <a:ext cx="14401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20"/>
          <p:cNvSpPr txBox="1"/>
          <p:nvPr/>
        </p:nvSpPr>
        <p:spPr>
          <a:xfrm>
            <a:off x="7566248" y="2691110"/>
            <a:ext cx="423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5.9</a:t>
            </a:r>
            <a:endParaRPr lang="en-GB" sz="1200" b="1" dirty="0"/>
          </a:p>
        </p:txBody>
      </p:sp>
      <p:sp>
        <p:nvSpPr>
          <p:cNvPr id="41" name="Textfeld 21"/>
          <p:cNvSpPr txBox="1"/>
          <p:nvPr/>
        </p:nvSpPr>
        <p:spPr>
          <a:xfrm>
            <a:off x="7566248" y="3644721"/>
            <a:ext cx="487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5.2</a:t>
            </a:r>
            <a:endParaRPr lang="en-GB" sz="1200" b="1" dirty="0"/>
          </a:p>
        </p:txBody>
      </p:sp>
      <p:sp>
        <p:nvSpPr>
          <p:cNvPr id="42" name="Textfeld 22"/>
          <p:cNvSpPr txBox="1"/>
          <p:nvPr/>
        </p:nvSpPr>
        <p:spPr>
          <a:xfrm>
            <a:off x="7566248" y="3345656"/>
            <a:ext cx="478904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5.3</a:t>
            </a:r>
            <a:endParaRPr lang="en-GB" sz="1200" b="1" dirty="0"/>
          </a:p>
        </p:txBody>
      </p:sp>
      <p:sp>
        <p:nvSpPr>
          <p:cNvPr id="43" name="Textfeld 23"/>
          <p:cNvSpPr txBox="1"/>
          <p:nvPr/>
        </p:nvSpPr>
        <p:spPr>
          <a:xfrm>
            <a:off x="7566248" y="3896320"/>
            <a:ext cx="542528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4.7</a:t>
            </a:r>
            <a:endParaRPr lang="en-GB" sz="1200" b="1" dirty="0"/>
          </a:p>
        </p:txBody>
      </p:sp>
      <p:sp>
        <p:nvSpPr>
          <p:cNvPr id="44" name="Textfeld 24"/>
          <p:cNvSpPr txBox="1"/>
          <p:nvPr/>
        </p:nvSpPr>
        <p:spPr>
          <a:xfrm>
            <a:off x="7566248" y="4482529"/>
            <a:ext cx="606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4.5</a:t>
            </a:r>
            <a:endParaRPr lang="en-GB" sz="1200" b="1" dirty="0"/>
          </a:p>
        </p:txBody>
      </p:sp>
      <p:cxnSp>
        <p:nvCxnSpPr>
          <p:cNvPr id="45" name="Gerade Verbindung 25"/>
          <p:cNvCxnSpPr/>
          <p:nvPr/>
        </p:nvCxnSpPr>
        <p:spPr>
          <a:xfrm>
            <a:off x="7459950" y="3478242"/>
            <a:ext cx="14401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26"/>
          <p:cNvSpPr txBox="1"/>
          <p:nvPr/>
        </p:nvSpPr>
        <p:spPr>
          <a:xfrm>
            <a:off x="7566248" y="4892114"/>
            <a:ext cx="542528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4.2</a:t>
            </a:r>
            <a:endParaRPr lang="en-GB" sz="1200" b="1" dirty="0"/>
          </a:p>
        </p:txBody>
      </p:sp>
      <p:sp>
        <p:nvSpPr>
          <p:cNvPr id="47" name="Textfeld 27"/>
          <p:cNvSpPr txBox="1"/>
          <p:nvPr/>
        </p:nvSpPr>
        <p:spPr>
          <a:xfrm>
            <a:off x="7566248" y="5873938"/>
            <a:ext cx="542528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3.8</a:t>
            </a:r>
            <a:endParaRPr lang="en-GB" sz="1200" b="1" dirty="0"/>
          </a:p>
        </p:txBody>
      </p:sp>
      <p:sp>
        <p:nvSpPr>
          <p:cNvPr id="48" name="Textfeld 28"/>
          <p:cNvSpPr txBox="1"/>
          <p:nvPr/>
        </p:nvSpPr>
        <p:spPr>
          <a:xfrm>
            <a:off x="7566248" y="5972234"/>
            <a:ext cx="542528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3.6</a:t>
            </a:r>
            <a:endParaRPr lang="en-GB" sz="1200" b="1" dirty="0"/>
          </a:p>
        </p:txBody>
      </p:sp>
      <p:sp>
        <p:nvSpPr>
          <p:cNvPr id="49" name="Textfeld 3"/>
          <p:cNvSpPr txBox="1"/>
          <p:nvPr/>
        </p:nvSpPr>
        <p:spPr>
          <a:xfrm rot="16200000">
            <a:off x="6298095" y="1082922"/>
            <a:ext cx="194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Carbonic Anhydrase 100 </a:t>
            </a:r>
            <a:r>
              <a:rPr lang="en-GB" sz="1200" b="1" dirty="0" err="1" smtClean="0"/>
              <a:t>ng</a:t>
            </a:r>
            <a:r>
              <a:rPr lang="en-GB" sz="1200" b="1" dirty="0" smtClean="0"/>
              <a:t> </a:t>
            </a:r>
            <a:endParaRPr lang="en-GB" sz="1200" b="1" dirty="0"/>
          </a:p>
        </p:txBody>
      </p:sp>
      <p:sp>
        <p:nvSpPr>
          <p:cNvPr id="50" name="Textfeld 5"/>
          <p:cNvSpPr txBox="1"/>
          <p:nvPr/>
        </p:nvSpPr>
        <p:spPr>
          <a:xfrm rot="16200000">
            <a:off x="6200688" y="1293431"/>
            <a:ext cx="1512168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BSA 100 </a:t>
            </a:r>
            <a:r>
              <a:rPr lang="en-GB" sz="1200" b="1" dirty="0" err="1" smtClean="0"/>
              <a:t>ng</a:t>
            </a:r>
            <a:endParaRPr lang="en-GB" sz="1200" b="1" dirty="0"/>
          </a:p>
        </p:txBody>
      </p:sp>
      <p:sp>
        <p:nvSpPr>
          <p:cNvPr id="51" name="Textfeld 6"/>
          <p:cNvSpPr txBox="1"/>
          <p:nvPr/>
        </p:nvSpPr>
        <p:spPr>
          <a:xfrm rot="16200000">
            <a:off x="5832140" y="1293431"/>
            <a:ext cx="1512168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err="1" smtClean="0"/>
              <a:t>Amyloglucosidase</a:t>
            </a:r>
            <a:r>
              <a:rPr lang="en-GB" sz="1200" b="1" dirty="0" smtClean="0"/>
              <a:t> </a:t>
            </a:r>
            <a:endParaRPr lang="en-GB" sz="1200" b="1" dirty="0"/>
          </a:p>
        </p:txBody>
      </p:sp>
      <p:sp>
        <p:nvSpPr>
          <p:cNvPr id="52" name="Textfeld 7"/>
          <p:cNvSpPr txBox="1"/>
          <p:nvPr/>
        </p:nvSpPr>
        <p:spPr>
          <a:xfrm rot="16200000">
            <a:off x="4350458" y="1190934"/>
            <a:ext cx="1728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10 </a:t>
            </a:r>
            <a:r>
              <a:rPr lang="en-GB" sz="1200" b="1" dirty="0" err="1" smtClean="0"/>
              <a:t>uL</a:t>
            </a:r>
            <a:r>
              <a:rPr lang="en-GB" sz="1200" b="1" dirty="0" smtClean="0"/>
              <a:t> IEF Marker 1/10</a:t>
            </a:r>
            <a:endParaRPr lang="en-GB" sz="1200" b="1" dirty="0"/>
          </a:p>
        </p:txBody>
      </p:sp>
      <p:sp>
        <p:nvSpPr>
          <p:cNvPr id="53" name="Textfeld 8"/>
          <p:cNvSpPr txBox="1"/>
          <p:nvPr/>
        </p:nvSpPr>
        <p:spPr>
          <a:xfrm rot="16200000">
            <a:off x="3887924" y="1293431"/>
            <a:ext cx="1512168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10 </a:t>
            </a:r>
            <a:r>
              <a:rPr lang="en-GB" sz="1200" b="1" dirty="0" err="1" smtClean="0"/>
              <a:t>uL</a:t>
            </a:r>
            <a:r>
              <a:rPr lang="en-GB" sz="1200" b="1" dirty="0" smtClean="0"/>
              <a:t> IEF Marker</a:t>
            </a:r>
            <a:endParaRPr lang="en-GB" sz="1200" b="1" dirty="0"/>
          </a:p>
        </p:txBody>
      </p:sp>
      <p:sp>
        <p:nvSpPr>
          <p:cNvPr id="55" name="Textfeld 29"/>
          <p:cNvSpPr txBox="1"/>
          <p:nvPr/>
        </p:nvSpPr>
        <p:spPr>
          <a:xfrm>
            <a:off x="7579072" y="1761481"/>
            <a:ext cx="542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err="1" smtClean="0"/>
              <a:t>pI</a:t>
            </a:r>
            <a:endParaRPr lang="en-GB" sz="1200" b="1" dirty="0"/>
          </a:p>
        </p:txBody>
      </p:sp>
      <p:sp>
        <p:nvSpPr>
          <p:cNvPr id="56" name="Textfeld 7"/>
          <p:cNvSpPr txBox="1"/>
          <p:nvPr/>
        </p:nvSpPr>
        <p:spPr>
          <a:xfrm rot="16200000">
            <a:off x="4649523" y="1190934"/>
            <a:ext cx="1728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5</a:t>
            </a:r>
            <a:r>
              <a:rPr lang="en-GB" sz="1200" b="1" dirty="0" smtClean="0"/>
              <a:t> </a:t>
            </a:r>
            <a:r>
              <a:rPr lang="en-GB" sz="1200" b="1" dirty="0" err="1" smtClean="0"/>
              <a:t>uL</a:t>
            </a:r>
            <a:r>
              <a:rPr lang="en-GB" sz="1200" b="1" dirty="0" smtClean="0"/>
              <a:t> IEF Marker 1/10</a:t>
            </a:r>
            <a:endParaRPr lang="en-GB" sz="1200" b="1" dirty="0"/>
          </a:p>
        </p:txBody>
      </p:sp>
      <p:sp>
        <p:nvSpPr>
          <p:cNvPr id="57" name="Textfeld 6"/>
          <p:cNvSpPr txBox="1"/>
          <p:nvPr/>
        </p:nvSpPr>
        <p:spPr>
          <a:xfrm rot="16200000">
            <a:off x="5336592" y="1293431"/>
            <a:ext cx="1512168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EC</a:t>
            </a:r>
            <a:endParaRPr lang="en-GB" sz="1200" b="1" dirty="0"/>
          </a:p>
        </p:txBody>
      </p:sp>
      <p:sp>
        <p:nvSpPr>
          <p:cNvPr id="58" name="Textfeld 6"/>
          <p:cNvSpPr txBox="1"/>
          <p:nvPr/>
        </p:nvSpPr>
        <p:spPr>
          <a:xfrm rot="16200000">
            <a:off x="5078152" y="1293431"/>
            <a:ext cx="1512168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FC</a:t>
            </a:r>
            <a:endParaRPr lang="en-GB" sz="1200" b="1" dirty="0"/>
          </a:p>
        </p:txBody>
      </p:sp>
      <p:sp>
        <p:nvSpPr>
          <p:cNvPr id="59" name="Textfeld 6"/>
          <p:cNvSpPr txBox="1"/>
          <p:nvPr/>
        </p:nvSpPr>
        <p:spPr>
          <a:xfrm rot="16200000">
            <a:off x="5590592" y="1293431"/>
            <a:ext cx="1512168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BSA 10 </a:t>
            </a:r>
            <a:r>
              <a:rPr lang="en-GB" sz="1200" b="1" dirty="0" err="1" smtClean="0"/>
              <a:t>ng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95714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IEF 3\IEF 3\IEF 3 final\2014-05-15-153529\2014-05-15-153529_IEF 3_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577642" y="1257330"/>
            <a:ext cx="1728192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Gerade Verbindung 4"/>
          <p:cNvCxnSpPr/>
          <p:nvPr/>
        </p:nvCxnSpPr>
        <p:spPr>
          <a:xfrm>
            <a:off x="384478" y="1893972"/>
            <a:ext cx="14401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/>
          <p:cNvCxnSpPr/>
          <p:nvPr/>
        </p:nvCxnSpPr>
        <p:spPr>
          <a:xfrm>
            <a:off x="384478" y="2087136"/>
            <a:ext cx="14401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/>
        </p:nvCxnSpPr>
        <p:spPr>
          <a:xfrm>
            <a:off x="384478" y="2363738"/>
            <a:ext cx="14401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/>
        </p:nvCxnSpPr>
        <p:spPr>
          <a:xfrm>
            <a:off x="384478" y="2780928"/>
            <a:ext cx="14401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>
          <a:xfrm>
            <a:off x="384478" y="3493006"/>
            <a:ext cx="14401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/>
        </p:nvCxnSpPr>
        <p:spPr>
          <a:xfrm>
            <a:off x="384478" y="4077072"/>
            <a:ext cx="14401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/>
        </p:nvCxnSpPr>
        <p:spPr>
          <a:xfrm>
            <a:off x="384478" y="4653136"/>
            <a:ext cx="14401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137592" y="1749956"/>
            <a:ext cx="288032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 smtClean="0"/>
              <a:t>6</a:t>
            </a:r>
            <a:endParaRPr lang="en-GB" sz="1200" b="1" dirty="0"/>
          </a:p>
        </p:txBody>
      </p:sp>
      <p:sp>
        <p:nvSpPr>
          <p:cNvPr id="14" name="Textfeld 13"/>
          <p:cNvSpPr txBox="1"/>
          <p:nvPr/>
        </p:nvSpPr>
        <p:spPr>
          <a:xfrm>
            <a:off x="1960" y="1954153"/>
            <a:ext cx="423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 smtClean="0"/>
              <a:t>5.9</a:t>
            </a:r>
            <a:endParaRPr lang="en-GB" sz="1200" b="1" dirty="0"/>
          </a:p>
        </p:txBody>
      </p:sp>
      <p:sp>
        <p:nvSpPr>
          <p:cNvPr id="15" name="Textfeld 14"/>
          <p:cNvSpPr txBox="1"/>
          <p:nvPr/>
        </p:nvSpPr>
        <p:spPr>
          <a:xfrm>
            <a:off x="-61664" y="2215897"/>
            <a:ext cx="487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 smtClean="0"/>
              <a:t>5.2</a:t>
            </a:r>
            <a:endParaRPr lang="en-GB" sz="1200" b="1" dirty="0"/>
          </a:p>
        </p:txBody>
      </p:sp>
      <p:sp>
        <p:nvSpPr>
          <p:cNvPr id="16" name="Textfeld 15"/>
          <p:cNvSpPr txBox="1"/>
          <p:nvPr/>
        </p:nvSpPr>
        <p:spPr>
          <a:xfrm>
            <a:off x="-53280" y="2095138"/>
            <a:ext cx="478904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 smtClean="0"/>
              <a:t>5.3</a:t>
            </a:r>
            <a:endParaRPr lang="en-GB" sz="1200" b="1" dirty="0"/>
          </a:p>
        </p:txBody>
      </p:sp>
      <p:sp>
        <p:nvSpPr>
          <p:cNvPr id="17" name="Textfeld 16"/>
          <p:cNvSpPr txBox="1"/>
          <p:nvPr/>
        </p:nvSpPr>
        <p:spPr>
          <a:xfrm>
            <a:off x="-116904" y="2633484"/>
            <a:ext cx="542528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 smtClean="0"/>
              <a:t>4.7</a:t>
            </a:r>
            <a:endParaRPr lang="en-GB" sz="12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-180528" y="3345165"/>
            <a:ext cx="606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 smtClean="0"/>
              <a:t>4.5</a:t>
            </a:r>
            <a:endParaRPr lang="en-GB" sz="1200" b="1" dirty="0"/>
          </a:p>
        </p:txBody>
      </p:sp>
      <p:cxnSp>
        <p:nvCxnSpPr>
          <p:cNvPr id="19" name="Gerade Verbindung 18"/>
          <p:cNvCxnSpPr/>
          <p:nvPr/>
        </p:nvCxnSpPr>
        <p:spPr>
          <a:xfrm>
            <a:off x="384478" y="2219722"/>
            <a:ext cx="14401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/>
        </p:nvSpPr>
        <p:spPr>
          <a:xfrm>
            <a:off x="-116904" y="3933056"/>
            <a:ext cx="542528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 smtClean="0"/>
              <a:t>4.2</a:t>
            </a:r>
            <a:endParaRPr lang="en-GB" sz="1200" b="1" dirty="0"/>
          </a:p>
        </p:txBody>
      </p:sp>
      <p:sp>
        <p:nvSpPr>
          <p:cNvPr id="21" name="Textfeld 20"/>
          <p:cNvSpPr txBox="1"/>
          <p:nvPr/>
        </p:nvSpPr>
        <p:spPr>
          <a:xfrm>
            <a:off x="-116904" y="4501118"/>
            <a:ext cx="542528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 smtClean="0"/>
              <a:t>3.8</a:t>
            </a:r>
            <a:endParaRPr lang="en-GB" sz="1200" b="1" dirty="0"/>
          </a:p>
        </p:txBody>
      </p:sp>
      <p:sp>
        <p:nvSpPr>
          <p:cNvPr id="23" name="Textfeld 22"/>
          <p:cNvSpPr txBox="1"/>
          <p:nvPr/>
        </p:nvSpPr>
        <p:spPr>
          <a:xfrm>
            <a:off x="-24710" y="1041306"/>
            <a:ext cx="542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err="1" smtClean="0"/>
              <a:t>pI</a:t>
            </a:r>
            <a:endParaRPr lang="en-GB" sz="1200" b="1" dirty="0"/>
          </a:p>
        </p:txBody>
      </p:sp>
      <p:pic>
        <p:nvPicPr>
          <p:cNvPr id="22" name="Picture 2" descr="C:\Users\Kempf_Lab\Documents\Marcus von Nordheim\ck_003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-14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0800000">
            <a:off x="2957334" y="1412776"/>
            <a:ext cx="805984" cy="3478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Gerade Verbindung 26"/>
          <p:cNvCxnSpPr/>
          <p:nvPr/>
        </p:nvCxnSpPr>
        <p:spPr>
          <a:xfrm>
            <a:off x="2737882" y="2587764"/>
            <a:ext cx="14401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>
          <a:xfrm>
            <a:off x="2737882" y="2708920"/>
            <a:ext cx="14401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/>
          <p:cNvCxnSpPr/>
          <p:nvPr/>
        </p:nvCxnSpPr>
        <p:spPr>
          <a:xfrm>
            <a:off x="2737882" y="3080390"/>
            <a:ext cx="14401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/>
          <p:cNvSpPr txBox="1"/>
          <p:nvPr/>
        </p:nvSpPr>
        <p:spPr>
          <a:xfrm>
            <a:off x="2411760" y="2193434"/>
            <a:ext cx="468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6.0</a:t>
            </a:r>
            <a:endParaRPr lang="en-GB" sz="1200" b="1" dirty="0"/>
          </a:p>
        </p:txBody>
      </p:sp>
      <p:sp>
        <p:nvSpPr>
          <p:cNvPr id="35" name="Textfeld 34"/>
          <p:cNvSpPr txBox="1"/>
          <p:nvPr/>
        </p:nvSpPr>
        <p:spPr>
          <a:xfrm>
            <a:off x="2411760" y="2564507"/>
            <a:ext cx="487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5.2</a:t>
            </a:r>
            <a:endParaRPr lang="en-GB" sz="1200" b="1" dirty="0"/>
          </a:p>
        </p:txBody>
      </p:sp>
      <p:sp>
        <p:nvSpPr>
          <p:cNvPr id="36" name="Textfeld 35"/>
          <p:cNvSpPr txBox="1"/>
          <p:nvPr/>
        </p:nvSpPr>
        <p:spPr>
          <a:xfrm>
            <a:off x="2411760" y="2432318"/>
            <a:ext cx="478904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5.3</a:t>
            </a:r>
            <a:endParaRPr lang="en-GB" sz="1200" b="1" dirty="0"/>
          </a:p>
        </p:txBody>
      </p:sp>
      <p:sp>
        <p:nvSpPr>
          <p:cNvPr id="37" name="Textfeld 36"/>
          <p:cNvSpPr txBox="1"/>
          <p:nvPr/>
        </p:nvSpPr>
        <p:spPr>
          <a:xfrm>
            <a:off x="2411760" y="2947804"/>
            <a:ext cx="542528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4.7</a:t>
            </a:r>
            <a:endParaRPr lang="en-GB" sz="1200" b="1" dirty="0"/>
          </a:p>
        </p:txBody>
      </p:sp>
      <p:sp>
        <p:nvSpPr>
          <p:cNvPr id="38" name="Textfeld 37"/>
          <p:cNvSpPr txBox="1"/>
          <p:nvPr/>
        </p:nvSpPr>
        <p:spPr>
          <a:xfrm>
            <a:off x="2411760" y="3413745"/>
            <a:ext cx="606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4.5</a:t>
            </a:r>
            <a:endParaRPr lang="en-GB" sz="1200" b="1" dirty="0"/>
          </a:p>
        </p:txBody>
      </p:sp>
      <p:cxnSp>
        <p:nvCxnSpPr>
          <p:cNvPr id="39" name="Gerade Verbindung 38"/>
          <p:cNvCxnSpPr/>
          <p:nvPr/>
        </p:nvCxnSpPr>
        <p:spPr>
          <a:xfrm>
            <a:off x="2737882" y="2345452"/>
            <a:ext cx="14401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/>
          <p:cNvSpPr txBox="1"/>
          <p:nvPr/>
        </p:nvSpPr>
        <p:spPr>
          <a:xfrm>
            <a:off x="2411760" y="3515866"/>
            <a:ext cx="542528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4.2</a:t>
            </a:r>
            <a:endParaRPr lang="en-GB" sz="1200" b="1" dirty="0"/>
          </a:p>
        </p:txBody>
      </p:sp>
      <p:sp>
        <p:nvSpPr>
          <p:cNvPr id="43" name="Textfeld 42"/>
          <p:cNvSpPr txBox="1"/>
          <p:nvPr/>
        </p:nvSpPr>
        <p:spPr>
          <a:xfrm>
            <a:off x="2509674" y="1041306"/>
            <a:ext cx="542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err="1" smtClean="0"/>
              <a:t>pI</a:t>
            </a:r>
            <a:endParaRPr lang="en-GB" sz="1200" b="1" dirty="0"/>
          </a:p>
        </p:txBody>
      </p:sp>
      <p:sp>
        <p:nvSpPr>
          <p:cNvPr id="3" name="Textfeld 2"/>
          <p:cNvSpPr txBox="1"/>
          <p:nvPr/>
        </p:nvSpPr>
        <p:spPr>
          <a:xfrm rot="16200000">
            <a:off x="2707198" y="5306724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 smtClean="0"/>
              <a:t>60 </a:t>
            </a:r>
            <a:r>
              <a:rPr lang="en-GB" sz="1200" b="1" dirty="0" err="1" smtClean="0"/>
              <a:t>ug</a:t>
            </a:r>
            <a:endParaRPr lang="en-GB" sz="1200" b="1" dirty="0"/>
          </a:p>
        </p:txBody>
      </p:sp>
      <p:sp>
        <p:nvSpPr>
          <p:cNvPr id="44" name="Textfeld 43"/>
          <p:cNvSpPr txBox="1"/>
          <p:nvPr/>
        </p:nvSpPr>
        <p:spPr>
          <a:xfrm rot="16200000">
            <a:off x="2893888" y="5306724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 smtClean="0"/>
              <a:t>90 </a:t>
            </a:r>
            <a:r>
              <a:rPr lang="en-GB" sz="1200" b="1" dirty="0" err="1" smtClean="0"/>
              <a:t>ug</a:t>
            </a:r>
            <a:endParaRPr lang="en-GB" sz="1200" b="1" dirty="0"/>
          </a:p>
        </p:txBody>
      </p:sp>
      <p:sp>
        <p:nvSpPr>
          <p:cNvPr id="45" name="Textfeld 44"/>
          <p:cNvSpPr txBox="1"/>
          <p:nvPr/>
        </p:nvSpPr>
        <p:spPr>
          <a:xfrm rot="16200000">
            <a:off x="3069148" y="5306724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 smtClean="0"/>
              <a:t>120 </a:t>
            </a:r>
            <a:r>
              <a:rPr lang="en-GB" sz="1200" b="1" dirty="0" err="1" smtClean="0"/>
              <a:t>ug</a:t>
            </a:r>
            <a:endParaRPr lang="en-GB" sz="1200" b="1" dirty="0"/>
          </a:p>
        </p:txBody>
      </p:sp>
      <p:sp>
        <p:nvSpPr>
          <p:cNvPr id="46" name="Textfeld 45"/>
          <p:cNvSpPr txBox="1"/>
          <p:nvPr/>
        </p:nvSpPr>
        <p:spPr>
          <a:xfrm>
            <a:off x="2893888" y="5486057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/>
              <a:t>BSA</a:t>
            </a:r>
            <a:endParaRPr lang="en-GB" sz="1400" b="1" dirty="0"/>
          </a:p>
        </p:txBody>
      </p:sp>
      <p:sp>
        <p:nvSpPr>
          <p:cNvPr id="4" name="Gleichschenkliges Dreieck 3"/>
          <p:cNvSpPr/>
          <p:nvPr/>
        </p:nvSpPr>
        <p:spPr>
          <a:xfrm rot="16200000">
            <a:off x="3384226" y="5181779"/>
            <a:ext cx="124614" cy="576066"/>
          </a:xfrm>
          <a:prstGeom prst="triangle">
            <a:avLst>
              <a:gd name="adj" fmla="val 0"/>
            </a:avLst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1" name="Picture 2" descr="C:\Users\Kempf_Lab\Documents\Marcus von Nordheim\ck_0040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13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226818" y="1412776"/>
            <a:ext cx="1091953" cy="347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C:\Users\Kempf_Lab\Documents\Marcus von Nordheim\ck_0041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bright="27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33629" y="1416204"/>
            <a:ext cx="1080122" cy="348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feld 46"/>
          <p:cNvSpPr txBox="1"/>
          <p:nvPr/>
        </p:nvSpPr>
        <p:spPr>
          <a:xfrm rot="16200000">
            <a:off x="4172714" y="5306725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 smtClean="0"/>
              <a:t>60 </a:t>
            </a:r>
            <a:r>
              <a:rPr lang="en-GB" sz="1200" b="1" dirty="0" err="1" smtClean="0"/>
              <a:t>ug</a:t>
            </a:r>
            <a:endParaRPr lang="en-GB" sz="1200" b="1" dirty="0"/>
          </a:p>
        </p:txBody>
      </p:sp>
      <p:sp>
        <p:nvSpPr>
          <p:cNvPr id="48" name="Textfeld 47"/>
          <p:cNvSpPr txBox="1"/>
          <p:nvPr/>
        </p:nvSpPr>
        <p:spPr>
          <a:xfrm rot="16200000">
            <a:off x="4359404" y="5306725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 smtClean="0"/>
              <a:t>90 </a:t>
            </a:r>
            <a:r>
              <a:rPr lang="en-GB" sz="1200" b="1" dirty="0" err="1" smtClean="0"/>
              <a:t>ug</a:t>
            </a:r>
            <a:endParaRPr lang="en-GB" sz="1200" b="1" dirty="0"/>
          </a:p>
        </p:txBody>
      </p:sp>
      <p:sp>
        <p:nvSpPr>
          <p:cNvPr id="49" name="Textfeld 48"/>
          <p:cNvSpPr txBox="1"/>
          <p:nvPr/>
        </p:nvSpPr>
        <p:spPr>
          <a:xfrm rot="16200000">
            <a:off x="4534664" y="5306725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 smtClean="0"/>
              <a:t>120 </a:t>
            </a:r>
            <a:r>
              <a:rPr lang="en-GB" sz="1200" b="1" dirty="0" err="1" smtClean="0"/>
              <a:t>ug</a:t>
            </a:r>
            <a:endParaRPr lang="en-GB" sz="1200" b="1" dirty="0"/>
          </a:p>
        </p:txBody>
      </p:sp>
      <p:sp>
        <p:nvSpPr>
          <p:cNvPr id="50" name="Textfeld 49"/>
          <p:cNvSpPr txBox="1"/>
          <p:nvPr/>
        </p:nvSpPr>
        <p:spPr>
          <a:xfrm>
            <a:off x="4359404" y="5486058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/>
              <a:t>BSA</a:t>
            </a:r>
            <a:endParaRPr lang="en-GB" sz="1400" b="1" dirty="0"/>
          </a:p>
        </p:txBody>
      </p:sp>
      <p:sp>
        <p:nvSpPr>
          <p:cNvPr id="51" name="Gleichschenkliges Dreieck 50"/>
          <p:cNvSpPr/>
          <p:nvPr/>
        </p:nvSpPr>
        <p:spPr>
          <a:xfrm rot="16200000">
            <a:off x="4849742" y="5181780"/>
            <a:ext cx="124614" cy="576066"/>
          </a:xfrm>
          <a:prstGeom prst="triangle">
            <a:avLst>
              <a:gd name="adj" fmla="val 0"/>
            </a:avLst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feld 51"/>
          <p:cNvSpPr txBox="1"/>
          <p:nvPr/>
        </p:nvSpPr>
        <p:spPr>
          <a:xfrm rot="16200000">
            <a:off x="3774396" y="5306725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 smtClean="0"/>
              <a:t>20 </a:t>
            </a:r>
            <a:r>
              <a:rPr lang="en-GB" sz="1200" b="1" dirty="0" err="1" smtClean="0"/>
              <a:t>uL</a:t>
            </a:r>
            <a:r>
              <a:rPr lang="en-GB" sz="1200" b="1" dirty="0" smtClean="0"/>
              <a:t> Ladder</a:t>
            </a:r>
            <a:endParaRPr lang="en-GB" sz="1200" b="1" dirty="0"/>
          </a:p>
        </p:txBody>
      </p:sp>
      <p:sp>
        <p:nvSpPr>
          <p:cNvPr id="53" name="Textfeld 52"/>
          <p:cNvSpPr txBox="1"/>
          <p:nvPr/>
        </p:nvSpPr>
        <p:spPr>
          <a:xfrm rot="16200000">
            <a:off x="5293980" y="5306725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 smtClean="0"/>
              <a:t>60 </a:t>
            </a:r>
            <a:r>
              <a:rPr lang="en-GB" sz="1200" b="1" dirty="0" err="1" smtClean="0"/>
              <a:t>ug</a:t>
            </a:r>
            <a:endParaRPr lang="en-GB" sz="1200" b="1" dirty="0"/>
          </a:p>
        </p:txBody>
      </p:sp>
      <p:sp>
        <p:nvSpPr>
          <p:cNvPr id="54" name="Textfeld 53"/>
          <p:cNvSpPr txBox="1"/>
          <p:nvPr/>
        </p:nvSpPr>
        <p:spPr>
          <a:xfrm rot="16200000">
            <a:off x="5480670" y="5306725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 smtClean="0"/>
              <a:t>90 </a:t>
            </a:r>
            <a:r>
              <a:rPr lang="en-GB" sz="1200" b="1" dirty="0" err="1" smtClean="0"/>
              <a:t>ug</a:t>
            </a:r>
            <a:endParaRPr lang="en-GB" sz="1200" b="1" dirty="0"/>
          </a:p>
        </p:txBody>
      </p:sp>
      <p:sp>
        <p:nvSpPr>
          <p:cNvPr id="55" name="Textfeld 54"/>
          <p:cNvSpPr txBox="1"/>
          <p:nvPr/>
        </p:nvSpPr>
        <p:spPr>
          <a:xfrm rot="16200000">
            <a:off x="5655930" y="5306725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 smtClean="0"/>
              <a:t>120 </a:t>
            </a:r>
            <a:r>
              <a:rPr lang="en-GB" sz="1200" b="1" dirty="0" err="1" smtClean="0"/>
              <a:t>ug</a:t>
            </a:r>
            <a:endParaRPr lang="en-GB" sz="1200" b="1" dirty="0"/>
          </a:p>
        </p:txBody>
      </p:sp>
      <p:sp>
        <p:nvSpPr>
          <p:cNvPr id="56" name="Textfeld 55"/>
          <p:cNvSpPr txBox="1"/>
          <p:nvPr/>
        </p:nvSpPr>
        <p:spPr>
          <a:xfrm>
            <a:off x="5480670" y="5486058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/>
              <a:t>BSA</a:t>
            </a:r>
            <a:endParaRPr lang="en-GB" sz="1400" b="1" dirty="0"/>
          </a:p>
        </p:txBody>
      </p:sp>
      <p:sp>
        <p:nvSpPr>
          <p:cNvPr id="57" name="Gleichschenkliges Dreieck 56"/>
          <p:cNvSpPr/>
          <p:nvPr/>
        </p:nvSpPr>
        <p:spPr>
          <a:xfrm rot="16200000">
            <a:off x="5971008" y="5181780"/>
            <a:ext cx="124614" cy="576066"/>
          </a:xfrm>
          <a:prstGeom prst="triangle">
            <a:avLst>
              <a:gd name="adj" fmla="val 0"/>
            </a:avLst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Textfeld 57"/>
          <p:cNvSpPr txBox="1"/>
          <p:nvPr/>
        </p:nvSpPr>
        <p:spPr>
          <a:xfrm rot="16200000">
            <a:off x="4895662" y="5306725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 smtClean="0"/>
              <a:t>20 </a:t>
            </a:r>
            <a:r>
              <a:rPr lang="en-GB" sz="1200" b="1" dirty="0" err="1" smtClean="0"/>
              <a:t>uL</a:t>
            </a:r>
            <a:r>
              <a:rPr lang="en-GB" sz="1200" b="1" dirty="0" smtClean="0"/>
              <a:t> Ladder</a:t>
            </a:r>
            <a:endParaRPr lang="en-GB" sz="1200" b="1" dirty="0"/>
          </a:p>
        </p:txBody>
      </p:sp>
      <p:pic>
        <p:nvPicPr>
          <p:cNvPr id="59" name="Picture 2" descr="C:\Users\Kempf_Lab\Documents\Marcus von Nordheim\ck_0042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29229" y="1811535"/>
            <a:ext cx="1277404" cy="3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3" descr="C:\Users\Kempf_Lab\Documents\Marcus von Nordheim\ck_0043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03038" y="1829527"/>
            <a:ext cx="1281346" cy="318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C:\Users\Kempf_Lab\Documents\Marcus von Nordheim\ck_0044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76656" y="1412776"/>
            <a:ext cx="1338572" cy="362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feld 61"/>
          <p:cNvSpPr txBox="1"/>
          <p:nvPr/>
        </p:nvSpPr>
        <p:spPr>
          <a:xfrm rot="16200000">
            <a:off x="6274998" y="5522748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 smtClean="0"/>
              <a:t>10</a:t>
            </a:r>
            <a:r>
              <a:rPr lang="en-GB" sz="1200" b="1" baseline="30000" dirty="0" smtClean="0"/>
              <a:t>8</a:t>
            </a:r>
            <a:r>
              <a:rPr lang="en-GB" sz="1200" b="1" dirty="0" smtClean="0"/>
              <a:t> EC</a:t>
            </a:r>
            <a:endParaRPr lang="en-GB" sz="1200" b="1" dirty="0"/>
          </a:p>
        </p:txBody>
      </p:sp>
      <p:sp>
        <p:nvSpPr>
          <p:cNvPr id="63" name="Textfeld 62"/>
          <p:cNvSpPr txBox="1"/>
          <p:nvPr/>
        </p:nvSpPr>
        <p:spPr>
          <a:xfrm rot="16200000">
            <a:off x="6453492" y="5522748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 smtClean="0"/>
              <a:t>10</a:t>
            </a:r>
            <a:r>
              <a:rPr lang="en-GB" sz="1200" b="1" baseline="30000" dirty="0" smtClean="0"/>
              <a:t>8</a:t>
            </a:r>
            <a:r>
              <a:rPr lang="en-GB" sz="1200" b="1" dirty="0" smtClean="0"/>
              <a:t> FC</a:t>
            </a:r>
            <a:endParaRPr lang="en-GB" sz="1200" b="1" dirty="0"/>
          </a:p>
        </p:txBody>
      </p:sp>
      <p:sp>
        <p:nvSpPr>
          <p:cNvPr id="64" name="Textfeld 63"/>
          <p:cNvSpPr txBox="1"/>
          <p:nvPr/>
        </p:nvSpPr>
        <p:spPr>
          <a:xfrm rot="16200000">
            <a:off x="6802500" y="5522748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 smtClean="0"/>
              <a:t>10</a:t>
            </a:r>
            <a:r>
              <a:rPr lang="en-GB" sz="1200" b="1" baseline="30000" dirty="0"/>
              <a:t>9</a:t>
            </a:r>
            <a:r>
              <a:rPr lang="en-GB" sz="1200" b="1" dirty="0" smtClean="0"/>
              <a:t> EC</a:t>
            </a:r>
            <a:endParaRPr lang="en-GB" sz="1200" b="1" dirty="0"/>
          </a:p>
        </p:txBody>
      </p:sp>
      <p:sp>
        <p:nvSpPr>
          <p:cNvPr id="65" name="Textfeld 64"/>
          <p:cNvSpPr txBox="1"/>
          <p:nvPr/>
        </p:nvSpPr>
        <p:spPr>
          <a:xfrm rot="16200000">
            <a:off x="6980994" y="5522748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 smtClean="0"/>
              <a:t>10</a:t>
            </a:r>
            <a:r>
              <a:rPr lang="en-GB" sz="1200" b="1" baseline="30000" dirty="0"/>
              <a:t>9</a:t>
            </a:r>
            <a:r>
              <a:rPr lang="en-GB" sz="1200" b="1" dirty="0" smtClean="0"/>
              <a:t> FC</a:t>
            </a:r>
            <a:endParaRPr lang="en-GB" sz="1200" b="1" dirty="0"/>
          </a:p>
        </p:txBody>
      </p:sp>
      <p:sp>
        <p:nvSpPr>
          <p:cNvPr id="66" name="Textfeld 65"/>
          <p:cNvSpPr txBox="1"/>
          <p:nvPr/>
        </p:nvSpPr>
        <p:spPr>
          <a:xfrm rot="16200000">
            <a:off x="7606056" y="552274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 smtClean="0"/>
              <a:t>10</a:t>
            </a:r>
            <a:r>
              <a:rPr lang="en-GB" sz="1200" b="1" baseline="30000" dirty="0" smtClean="0"/>
              <a:t>8</a:t>
            </a:r>
            <a:r>
              <a:rPr lang="en-GB" sz="1200" b="1" dirty="0" smtClean="0"/>
              <a:t> EC</a:t>
            </a:r>
            <a:endParaRPr lang="en-GB" sz="1200" b="1" dirty="0"/>
          </a:p>
        </p:txBody>
      </p:sp>
      <p:sp>
        <p:nvSpPr>
          <p:cNvPr id="67" name="Textfeld 66"/>
          <p:cNvSpPr txBox="1"/>
          <p:nvPr/>
        </p:nvSpPr>
        <p:spPr>
          <a:xfrm rot="16200000">
            <a:off x="7784550" y="552274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 smtClean="0"/>
              <a:t>10</a:t>
            </a:r>
            <a:r>
              <a:rPr lang="en-GB" sz="1200" b="1" baseline="30000" dirty="0" smtClean="0"/>
              <a:t>8</a:t>
            </a:r>
            <a:r>
              <a:rPr lang="en-GB" sz="1200" b="1" dirty="0" smtClean="0"/>
              <a:t> FC</a:t>
            </a:r>
            <a:endParaRPr lang="en-GB" sz="1200" b="1" dirty="0"/>
          </a:p>
        </p:txBody>
      </p:sp>
      <p:sp>
        <p:nvSpPr>
          <p:cNvPr id="68" name="Textfeld 67"/>
          <p:cNvSpPr txBox="1"/>
          <p:nvPr/>
        </p:nvSpPr>
        <p:spPr>
          <a:xfrm rot="16200000">
            <a:off x="8133558" y="552274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 smtClean="0"/>
              <a:t>10</a:t>
            </a:r>
            <a:r>
              <a:rPr lang="en-GB" sz="1200" b="1" baseline="30000" dirty="0"/>
              <a:t>9</a:t>
            </a:r>
            <a:r>
              <a:rPr lang="en-GB" sz="1200" b="1" dirty="0" smtClean="0"/>
              <a:t> EC</a:t>
            </a:r>
            <a:endParaRPr lang="en-GB" sz="1200" b="1" dirty="0"/>
          </a:p>
        </p:txBody>
      </p:sp>
      <p:sp>
        <p:nvSpPr>
          <p:cNvPr id="69" name="Textfeld 68"/>
          <p:cNvSpPr txBox="1"/>
          <p:nvPr/>
        </p:nvSpPr>
        <p:spPr>
          <a:xfrm rot="16200000">
            <a:off x="8312052" y="552274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 smtClean="0"/>
              <a:t>10</a:t>
            </a:r>
            <a:r>
              <a:rPr lang="en-GB" sz="1200" b="1" baseline="30000" dirty="0"/>
              <a:t>9</a:t>
            </a:r>
            <a:r>
              <a:rPr lang="en-GB" sz="1200" b="1" dirty="0" smtClean="0"/>
              <a:t> FC</a:t>
            </a:r>
            <a:endParaRPr lang="en-GB" sz="1200" b="1" dirty="0"/>
          </a:p>
        </p:txBody>
      </p:sp>
      <p:cxnSp>
        <p:nvCxnSpPr>
          <p:cNvPr id="70" name="Gerade Verbindung 69"/>
          <p:cNvCxnSpPr/>
          <p:nvPr/>
        </p:nvCxnSpPr>
        <p:spPr>
          <a:xfrm>
            <a:off x="9003170" y="3129245"/>
            <a:ext cx="14401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/>
          <p:cNvCxnSpPr/>
          <p:nvPr/>
        </p:nvCxnSpPr>
        <p:spPr>
          <a:xfrm>
            <a:off x="9014893" y="4149080"/>
            <a:ext cx="14401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feld 71"/>
          <p:cNvSpPr txBox="1"/>
          <p:nvPr/>
        </p:nvSpPr>
        <p:spPr>
          <a:xfrm>
            <a:off x="107504" y="332656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/>
              <a:t>14. 05. 14</a:t>
            </a:r>
            <a:endParaRPr lang="en-GB" sz="1400" b="1" dirty="0"/>
          </a:p>
        </p:txBody>
      </p:sp>
      <p:sp>
        <p:nvSpPr>
          <p:cNvPr id="73" name="Textfeld 72"/>
          <p:cNvSpPr txBox="1"/>
          <p:nvPr/>
        </p:nvSpPr>
        <p:spPr>
          <a:xfrm>
            <a:off x="2771800" y="332656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/>
              <a:t>23. 05. 14</a:t>
            </a:r>
            <a:endParaRPr lang="en-GB" sz="1400" b="1" dirty="0"/>
          </a:p>
        </p:txBody>
      </p:sp>
      <p:sp>
        <p:nvSpPr>
          <p:cNvPr id="74" name="Textfeld 73"/>
          <p:cNvSpPr txBox="1"/>
          <p:nvPr/>
        </p:nvSpPr>
        <p:spPr>
          <a:xfrm>
            <a:off x="4283968" y="332656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/>
              <a:t>26. 05. 14</a:t>
            </a:r>
            <a:endParaRPr lang="en-GB" sz="1400" b="1" dirty="0"/>
          </a:p>
        </p:txBody>
      </p:sp>
      <p:sp>
        <p:nvSpPr>
          <p:cNvPr id="75" name="Textfeld 74"/>
          <p:cNvSpPr txBox="1"/>
          <p:nvPr/>
        </p:nvSpPr>
        <p:spPr>
          <a:xfrm>
            <a:off x="9108504" y="2852936"/>
            <a:ext cx="1152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/>
              <a:t>Sample Application</a:t>
            </a:r>
            <a:endParaRPr lang="en-GB" sz="1400" b="1" dirty="0"/>
          </a:p>
        </p:txBody>
      </p:sp>
      <p:sp>
        <p:nvSpPr>
          <p:cNvPr id="76" name="Textfeld 75"/>
          <p:cNvSpPr txBox="1"/>
          <p:nvPr/>
        </p:nvSpPr>
        <p:spPr>
          <a:xfrm>
            <a:off x="9139568" y="3977768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/>
              <a:t>Methyl Red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258122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375"/>
          <a:stretch/>
        </p:blipFill>
        <p:spPr bwMode="auto">
          <a:xfrm>
            <a:off x="936129" y="1209303"/>
            <a:ext cx="7380287" cy="4091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63688" y="5704681"/>
            <a:ext cx="3384376" cy="331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Gerade Verbindung 5"/>
          <p:cNvCxnSpPr/>
          <p:nvPr/>
        </p:nvCxnSpPr>
        <p:spPr>
          <a:xfrm flipH="1">
            <a:off x="1763688" y="5301208"/>
            <a:ext cx="864096" cy="43204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>
          <a:xfrm>
            <a:off x="3995936" y="5301208"/>
            <a:ext cx="1127745" cy="43204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727" y="7025952"/>
            <a:ext cx="85725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323528" y="5752306"/>
            <a:ext cx="1512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/>
              <a:t>A</a:t>
            </a:r>
            <a:r>
              <a:rPr lang="en-GB" sz="1100" b="1" dirty="0" smtClean="0"/>
              <a:t>nti Capsid (B7 </a:t>
            </a:r>
            <a:r>
              <a:rPr lang="en-GB" sz="1100" b="1" dirty="0" err="1" smtClean="0"/>
              <a:t>mAb</a:t>
            </a:r>
            <a:r>
              <a:rPr lang="en-GB" sz="1100" b="1" dirty="0" smtClean="0"/>
              <a:t>)</a:t>
            </a:r>
            <a:endParaRPr lang="en-GB" sz="1100" b="1" dirty="0"/>
          </a:p>
        </p:txBody>
      </p:sp>
      <p:sp>
        <p:nvSpPr>
          <p:cNvPr id="8" name="Textfeld 7"/>
          <p:cNvSpPr txBox="1"/>
          <p:nvPr/>
        </p:nvSpPr>
        <p:spPr>
          <a:xfrm>
            <a:off x="323528" y="6191726"/>
            <a:ext cx="1512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/>
              <a:t>A</a:t>
            </a:r>
            <a:r>
              <a:rPr lang="en-GB" sz="1100" b="1" dirty="0" smtClean="0"/>
              <a:t>nti N-VP2</a:t>
            </a:r>
            <a:endParaRPr lang="en-GB" sz="11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l="17660" t="36324" b="32091"/>
          <a:stretch/>
        </p:blipFill>
        <p:spPr>
          <a:xfrm>
            <a:off x="1763688" y="6206004"/>
            <a:ext cx="3672408" cy="3193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t="35540" b="36020"/>
          <a:stretch/>
        </p:blipFill>
        <p:spPr>
          <a:xfrm>
            <a:off x="755576" y="7965504"/>
            <a:ext cx="70866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1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Text Box 8"/>
          <p:cNvSpPr txBox="1">
            <a:spLocks noChangeArrowheads="1"/>
          </p:cNvSpPr>
          <p:nvPr/>
        </p:nvSpPr>
        <p:spPr bwMode="auto">
          <a:xfrm>
            <a:off x="251521" y="1037393"/>
            <a:ext cx="7489825" cy="2760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spcAft>
                <a:spcPts val="1800"/>
              </a:spcAft>
            </a:pPr>
            <a:r>
              <a:rPr lang="en-US" sz="2400" dirty="0" smtClean="0">
                <a:ea typeface="ＭＳ Ｐゴシック" pitchFamily="1" charset="-128"/>
              </a:rPr>
              <a:t>We </a:t>
            </a:r>
            <a:r>
              <a:rPr lang="en-US" sz="2400" dirty="0">
                <a:ea typeface="ＭＳ Ｐゴシック" pitchFamily="1" charset="-128"/>
              </a:rPr>
              <a:t>can distinguish </a:t>
            </a:r>
            <a:r>
              <a:rPr lang="en-US" sz="2400" b="1" dirty="0">
                <a:ea typeface="ＭＳ Ｐゴシック" pitchFamily="1" charset="-128"/>
              </a:rPr>
              <a:t>three</a:t>
            </a:r>
            <a:r>
              <a:rPr lang="en-US" sz="2400" dirty="0">
                <a:ea typeface="ＭＳ Ｐゴシック" pitchFamily="1" charset="-128"/>
              </a:rPr>
              <a:t> different mechanisms </a:t>
            </a:r>
            <a:r>
              <a:rPr lang="en-US" sz="2400" dirty="0" smtClean="0">
                <a:ea typeface="ＭＳ Ｐゴシック" pitchFamily="1" charset="-128"/>
              </a:rPr>
              <a:t>to reduce viruses:</a:t>
            </a:r>
            <a:endParaRPr lang="en-US" sz="2400" dirty="0">
              <a:ea typeface="ＭＳ Ｐゴシック" pitchFamily="1" charset="-128"/>
            </a:endParaRPr>
          </a:p>
          <a:p>
            <a:pPr marL="361950" lvl="3">
              <a:spcBef>
                <a:spcPct val="20000"/>
              </a:spcBef>
              <a:buFontTx/>
              <a:buChar char="-"/>
            </a:pPr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ea typeface="ＭＳ Ｐゴシック" pitchFamily="1" charset="-128"/>
              </a:rPr>
              <a:t>  Inactivation </a:t>
            </a:r>
            <a:r>
              <a:rPr lang="en-US" sz="2400" i="1" dirty="0" smtClean="0">
                <a:solidFill>
                  <a:schemeClr val="bg1">
                    <a:lumMod val="65000"/>
                  </a:schemeClr>
                </a:solidFill>
                <a:ea typeface="ＭＳ Ｐゴシック" pitchFamily="1" charset="-128"/>
              </a:rPr>
              <a:t>(pasteurization, pH treatment)</a:t>
            </a:r>
            <a:endParaRPr lang="en-US" sz="2400" i="1" dirty="0">
              <a:solidFill>
                <a:schemeClr val="bg1">
                  <a:lumMod val="65000"/>
                </a:schemeClr>
              </a:solidFill>
              <a:ea typeface="ＭＳ Ｐゴシック" pitchFamily="1" charset="-128"/>
            </a:endParaRPr>
          </a:p>
          <a:p>
            <a:pPr marL="361950" lvl="3">
              <a:spcBef>
                <a:spcPct val="20000"/>
              </a:spcBef>
              <a:buFontTx/>
              <a:buChar char="-"/>
            </a:pPr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ea typeface="ＭＳ Ｐゴシック" pitchFamily="1" charset="-128"/>
              </a:rPr>
              <a:t>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  <a:ea typeface="ＭＳ Ｐゴシック" pitchFamily="1" charset="-128"/>
              </a:rPr>
              <a:t>Elimination</a:t>
            </a:r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ea typeface="ＭＳ Ｐゴシック" pitchFamily="1" charset="-128"/>
              </a:rPr>
              <a:t>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  <a:ea typeface="ＭＳ Ｐゴシック" pitchFamily="1" charset="-128"/>
              </a:rPr>
              <a:t>based on size </a:t>
            </a:r>
          </a:p>
          <a:p>
            <a:pPr marL="361950" lvl="3">
              <a:spcBef>
                <a:spcPct val="20000"/>
              </a:spcBef>
              <a:buFontTx/>
              <a:buChar char="-"/>
            </a:pPr>
            <a:r>
              <a:rPr lang="en-US" sz="2400" b="1" dirty="0" smtClean="0">
                <a:ea typeface="ＭＳ Ｐゴシック" pitchFamily="1" charset="-128"/>
              </a:rPr>
              <a:t>  Partitioning</a:t>
            </a:r>
            <a:endParaRPr lang="en-US" sz="2400" b="1" dirty="0">
              <a:ea typeface="ＭＳ Ｐゴシック" pitchFamily="1" charset="-128"/>
            </a:endParaRPr>
          </a:p>
          <a:p>
            <a:endParaRPr lang="de-CH" sz="2400" dirty="0">
              <a:ea typeface="ＭＳ Ｐゴシック" pitchFamily="1" charset="-128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51521" y="4725144"/>
            <a:ext cx="5472608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3" indent="-266700">
              <a:spcBef>
                <a:spcPct val="20000"/>
              </a:spcBef>
              <a:buFontTx/>
              <a:buChar char="-"/>
            </a:pPr>
            <a:r>
              <a:rPr lang="en-GB" sz="2400" dirty="0" smtClean="0">
                <a:ea typeface="ＭＳ Ｐゴシック" pitchFamily="1" charset="-128"/>
              </a:rPr>
              <a:t>Small, non-enveloped</a:t>
            </a:r>
          </a:p>
          <a:p>
            <a:pPr marL="628650" lvl="3" indent="-266700">
              <a:spcBef>
                <a:spcPct val="20000"/>
              </a:spcBef>
              <a:buFontTx/>
              <a:buChar char="-"/>
            </a:pPr>
            <a:r>
              <a:rPr lang="en-GB" sz="2400" dirty="0" smtClean="0">
                <a:ea typeface="ＭＳ Ｐゴシック" pitchFamily="1" charset="-128"/>
              </a:rPr>
              <a:t>Highly robust and resistant to </a:t>
            </a:r>
            <a:r>
              <a:rPr lang="en-GB" sz="2400" dirty="0" err="1" smtClean="0">
                <a:ea typeface="ＭＳ Ｐゴシック" pitchFamily="1" charset="-128"/>
              </a:rPr>
              <a:t>physico</a:t>
            </a:r>
            <a:r>
              <a:rPr lang="en-GB" sz="2400" dirty="0" smtClean="0">
                <a:ea typeface="ＭＳ Ｐゴシック" pitchFamily="1" charset="-128"/>
              </a:rPr>
              <a:t>-chemical treatment</a:t>
            </a:r>
            <a:endParaRPr lang="en-GB" sz="2400" dirty="0">
              <a:ea typeface="ＭＳ Ｐゴシック" pitchFamily="1" charset="-128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31743" y="6192848"/>
            <a:ext cx="54726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200" dirty="0" err="1" smtClean="0"/>
              <a:t>Boschetti</a:t>
            </a:r>
            <a:r>
              <a:rPr lang="de-CH" sz="1200" dirty="0" smtClean="0"/>
              <a:t> </a:t>
            </a:r>
            <a:r>
              <a:rPr lang="de-CH" sz="1200" dirty="0"/>
              <a:t>N, Wyss K, Mischler A, </a:t>
            </a:r>
            <a:r>
              <a:rPr lang="de-CH" sz="1200" dirty="0" err="1"/>
              <a:t>Hostettler</a:t>
            </a:r>
            <a:r>
              <a:rPr lang="de-CH" sz="1200" dirty="0"/>
              <a:t> T, Kempf C. </a:t>
            </a:r>
            <a:r>
              <a:rPr lang="de-CH" sz="1200" b="1" i="1" dirty="0" err="1"/>
              <a:t>Stability</a:t>
            </a:r>
            <a:r>
              <a:rPr lang="de-CH" sz="1200" b="1" i="1" dirty="0"/>
              <a:t> </a:t>
            </a:r>
            <a:r>
              <a:rPr lang="de-CH" sz="1200" b="1" i="1" dirty="0" err="1"/>
              <a:t>of</a:t>
            </a:r>
            <a:r>
              <a:rPr lang="de-CH" sz="1200" b="1" i="1" dirty="0"/>
              <a:t> </a:t>
            </a:r>
            <a:r>
              <a:rPr lang="de-CH" sz="1200" b="1" i="1" dirty="0" err="1" smtClean="0"/>
              <a:t>minute</a:t>
            </a:r>
            <a:r>
              <a:rPr lang="de-CH" sz="1200" b="1" i="1" dirty="0" smtClean="0"/>
              <a:t> </a:t>
            </a:r>
            <a:r>
              <a:rPr lang="de-CH" sz="1200" b="1" i="1" dirty="0" err="1" smtClean="0"/>
              <a:t>virus</a:t>
            </a:r>
            <a:r>
              <a:rPr lang="de-CH" sz="1200" b="1" i="1" dirty="0" smtClean="0"/>
              <a:t> </a:t>
            </a:r>
            <a:r>
              <a:rPr lang="de-CH" sz="1200" b="1" i="1" dirty="0" err="1"/>
              <a:t>of</a:t>
            </a:r>
            <a:r>
              <a:rPr lang="de-CH" sz="1200" b="1" i="1" dirty="0"/>
              <a:t> </a:t>
            </a:r>
            <a:r>
              <a:rPr lang="de-CH" sz="1200" b="1" i="1" dirty="0" err="1"/>
              <a:t>mice</a:t>
            </a:r>
            <a:r>
              <a:rPr lang="de-CH" sz="1200" b="1" i="1" dirty="0"/>
              <a:t> </a:t>
            </a:r>
            <a:r>
              <a:rPr lang="de-CH" sz="1200" b="1" i="1" dirty="0" err="1"/>
              <a:t>against</a:t>
            </a:r>
            <a:r>
              <a:rPr lang="de-CH" sz="1200" b="1" i="1" dirty="0"/>
              <a:t> </a:t>
            </a:r>
            <a:r>
              <a:rPr lang="de-CH" sz="1200" b="1" i="1" dirty="0" err="1"/>
              <a:t>temperature</a:t>
            </a:r>
            <a:r>
              <a:rPr lang="de-CH" sz="1200" b="1" i="1" dirty="0"/>
              <a:t> </a:t>
            </a:r>
            <a:r>
              <a:rPr lang="de-CH" sz="1200" b="1" i="1" dirty="0" err="1"/>
              <a:t>and</a:t>
            </a:r>
            <a:r>
              <a:rPr lang="de-CH" sz="1200" b="1" i="1" dirty="0"/>
              <a:t> </a:t>
            </a:r>
            <a:r>
              <a:rPr lang="de-CH" sz="1200" b="1" i="1" dirty="0" err="1"/>
              <a:t>sodium</a:t>
            </a:r>
            <a:r>
              <a:rPr lang="de-CH" sz="1200" b="1" i="1" dirty="0"/>
              <a:t> </a:t>
            </a:r>
            <a:r>
              <a:rPr lang="de-CH" sz="1200" b="1" i="1" dirty="0" err="1"/>
              <a:t>hydroxide</a:t>
            </a:r>
            <a:r>
              <a:rPr lang="de-CH" sz="1200" b="1" i="1" dirty="0"/>
              <a:t>. </a:t>
            </a:r>
            <a:r>
              <a:rPr lang="de-CH" sz="1200" i="1" dirty="0"/>
              <a:t>Biologicals. </a:t>
            </a:r>
            <a:r>
              <a:rPr lang="de-CH" sz="1200" dirty="0" smtClean="0"/>
              <a:t>2003 Sep;31(3</a:t>
            </a:r>
            <a:r>
              <a:rPr lang="de-CH" sz="1200" dirty="0"/>
              <a:t>):181-5</a:t>
            </a:r>
            <a:r>
              <a:rPr lang="de-CH" sz="1200" dirty="0" smtClean="0"/>
              <a:t>.</a:t>
            </a:r>
            <a:endParaRPr lang="de-CH" sz="1200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920397" y="2470766"/>
            <a:ext cx="3024336" cy="2082054"/>
            <a:chOff x="5868144" y="2470766"/>
            <a:chExt cx="3135177" cy="2082054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2762491"/>
              <a:ext cx="3135177" cy="1790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Rechteck 7"/>
            <p:cNvSpPr/>
            <p:nvPr/>
          </p:nvSpPr>
          <p:spPr>
            <a:xfrm>
              <a:off x="6029728" y="2470766"/>
              <a:ext cx="227394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CH" sz="1400" b="1" i="1" dirty="0" err="1" smtClean="0"/>
                <a:t>Temperature</a:t>
              </a:r>
              <a:r>
                <a:rPr lang="de-CH" sz="1400" b="1" i="1" dirty="0" smtClean="0"/>
                <a:t> </a:t>
              </a:r>
              <a:r>
                <a:rPr lang="de-CH" sz="1400" b="1" i="1" dirty="0" err="1" smtClean="0"/>
                <a:t>treatment</a:t>
              </a:r>
              <a:endParaRPr lang="de-CH" sz="1400" b="1" i="1" dirty="0"/>
            </a:p>
          </p:txBody>
        </p:sp>
      </p:grpSp>
      <p:grpSp>
        <p:nvGrpSpPr>
          <p:cNvPr id="4" name="Gruppieren 3"/>
          <p:cNvGrpSpPr/>
          <p:nvPr/>
        </p:nvGrpSpPr>
        <p:grpSpPr>
          <a:xfrm>
            <a:off x="5868144" y="4586644"/>
            <a:ext cx="3133352" cy="2082716"/>
            <a:chOff x="5868144" y="4586644"/>
            <a:chExt cx="3133352" cy="208271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5788"/>
            <a:stretch/>
          </p:blipFill>
          <p:spPr bwMode="auto">
            <a:xfrm>
              <a:off x="5868144" y="4725144"/>
              <a:ext cx="3133352" cy="19442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Rechteck 8"/>
            <p:cNvSpPr/>
            <p:nvPr/>
          </p:nvSpPr>
          <p:spPr>
            <a:xfrm>
              <a:off x="6095043" y="4586644"/>
              <a:ext cx="187051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CH" sz="1400" b="1" i="1" dirty="0" smtClean="0"/>
                <a:t>pH </a:t>
              </a:r>
              <a:r>
                <a:rPr lang="de-CH" sz="1400" b="1" i="1" dirty="0" err="1" smtClean="0"/>
                <a:t>treatment</a:t>
              </a:r>
              <a:endParaRPr lang="de-CH" sz="1400" b="1" i="1" dirty="0"/>
            </a:p>
          </p:txBody>
        </p:sp>
      </p:grpSp>
      <p:sp>
        <p:nvSpPr>
          <p:cNvPr id="12" name="Textfeld 11"/>
          <p:cNvSpPr txBox="1"/>
          <p:nvPr/>
        </p:nvSpPr>
        <p:spPr>
          <a:xfrm>
            <a:off x="1571604" y="260648"/>
            <a:ext cx="5857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/>
              <a:t>Mechanisms of virus reduction</a:t>
            </a:r>
            <a:endParaRPr lang="en-GB" sz="2800" b="1" dirty="0"/>
          </a:p>
        </p:txBody>
      </p:sp>
      <p:sp>
        <p:nvSpPr>
          <p:cNvPr id="11" name="Rechteck 10"/>
          <p:cNvSpPr/>
          <p:nvPr/>
        </p:nvSpPr>
        <p:spPr>
          <a:xfrm>
            <a:off x="-37270" y="3555013"/>
            <a:ext cx="5700565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GB" sz="2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Parvoviruses</a:t>
            </a:r>
            <a:r>
              <a:rPr lang="de-CH" sz="28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de-CH" sz="2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= </a:t>
            </a:r>
            <a:r>
              <a:rPr lang="en-GB" sz="2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worst</a:t>
            </a:r>
            <a:r>
              <a:rPr lang="de-CH" sz="2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GB" sz="2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case </a:t>
            </a:r>
            <a:br>
              <a:rPr lang="en-GB" sz="2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</a:br>
            <a:r>
              <a:rPr lang="en-GB" sz="2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model viruses</a:t>
            </a:r>
            <a:endParaRPr lang="en-GB" sz="2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330946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09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85185E-6 L -0.38385 -0.15254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01" y="-763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96296E-6 L -0.3835 -0.27454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84" y="-13727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40000" y="14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40000" y="14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4" grpId="0"/>
      <p:bldP spid="2" grpId="0"/>
      <p:bldP spid="12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Kempf_Lab\Documents\Marcus von Nordheim\ck_0058.jpg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rgbClr val="0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46724" b="46457"/>
          <a:stretch/>
        </p:blipFill>
        <p:spPr bwMode="auto">
          <a:xfrm>
            <a:off x="1620093" y="5949280"/>
            <a:ext cx="2909491" cy="42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Kempf_Lab\Documents\Marcus von Nordheim\ck_0058.jpg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rgbClr val="0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4773" b="38465"/>
          <a:stretch/>
        </p:blipFill>
        <p:spPr bwMode="auto">
          <a:xfrm>
            <a:off x="4758853" y="5949280"/>
            <a:ext cx="2909491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836712"/>
            <a:ext cx="7435810" cy="4388347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H="1">
            <a:off x="1619672" y="5229200"/>
            <a:ext cx="72008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059832" y="5229200"/>
            <a:ext cx="144016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491880" y="5229200"/>
            <a:ext cx="1296144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9" idx="2"/>
          </p:cNvCxnSpPr>
          <p:nvPr/>
        </p:nvCxnSpPr>
        <p:spPr>
          <a:xfrm>
            <a:off x="4401473" y="5225059"/>
            <a:ext cx="3266871" cy="7242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83568" y="5974680"/>
            <a:ext cx="771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N-VP2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80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326143"/>
              </p:ext>
            </p:extLst>
          </p:nvPr>
        </p:nvGraphicFramePr>
        <p:xfrm>
          <a:off x="1331640" y="1124744"/>
          <a:ext cx="6634542" cy="3888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Prism 5" r:id="rId3" imgW="5171040" imgH="2612160" progId="Prism5.Document">
                  <p:embed/>
                </p:oleObj>
              </mc:Choice>
              <mc:Fallback>
                <p:oleObj name="Prism 5" r:id="rId3" imgW="5171040" imgH="2612160" progId="Prism5.Document">
                  <p:embed/>
                  <p:pic>
                    <p:nvPicPr>
                      <p:cNvPr id="0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1124744"/>
                        <a:ext cx="6634542" cy="38884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4690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-243408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>Virus reduction by partitioning</a:t>
            </a:r>
          </a:p>
        </p:txBody>
      </p:sp>
      <p:grpSp>
        <p:nvGrpSpPr>
          <p:cNvPr id="6" name="Gruppieren 5"/>
          <p:cNvGrpSpPr/>
          <p:nvPr/>
        </p:nvGrpSpPr>
        <p:grpSpPr>
          <a:xfrm>
            <a:off x="4110953" y="1682012"/>
            <a:ext cx="3981488" cy="4278381"/>
            <a:chOff x="4786955" y="1537996"/>
            <a:chExt cx="3981488" cy="4278381"/>
          </a:xfrm>
        </p:grpSpPr>
        <p:grpSp>
          <p:nvGrpSpPr>
            <p:cNvPr id="2" name="Group 4"/>
            <p:cNvGrpSpPr>
              <a:grpSpLocks/>
            </p:cNvGrpSpPr>
            <p:nvPr/>
          </p:nvGrpSpPr>
          <p:grpSpPr bwMode="auto">
            <a:xfrm>
              <a:off x="4786955" y="2479451"/>
              <a:ext cx="3981488" cy="3336926"/>
              <a:chOff x="-25" y="1594"/>
              <a:chExt cx="2508" cy="2102"/>
            </a:xfrm>
          </p:grpSpPr>
          <p:grpSp>
            <p:nvGrpSpPr>
              <p:cNvPr id="3" name="Group 5"/>
              <p:cNvGrpSpPr>
                <a:grpSpLocks/>
              </p:cNvGrpSpPr>
              <p:nvPr/>
            </p:nvGrpSpPr>
            <p:grpSpPr bwMode="auto">
              <a:xfrm>
                <a:off x="629" y="2128"/>
                <a:ext cx="570" cy="616"/>
                <a:chOff x="703" y="2069"/>
                <a:chExt cx="953" cy="861"/>
              </a:xfrm>
            </p:grpSpPr>
            <p:sp>
              <p:nvSpPr>
                <p:cNvPr id="50193" name="Oval 6"/>
                <p:cNvSpPr>
                  <a:spLocks noChangeArrowheads="1"/>
                </p:cNvSpPr>
                <p:nvPr/>
              </p:nvSpPr>
              <p:spPr bwMode="auto">
                <a:xfrm>
                  <a:off x="703" y="2069"/>
                  <a:ext cx="953" cy="362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194" name="Oval 7"/>
                <p:cNvSpPr>
                  <a:spLocks noChangeArrowheads="1"/>
                </p:cNvSpPr>
                <p:nvPr/>
              </p:nvSpPr>
              <p:spPr bwMode="auto">
                <a:xfrm>
                  <a:off x="703" y="2568"/>
                  <a:ext cx="953" cy="362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195" name="Line 8"/>
                <p:cNvSpPr>
                  <a:spLocks noChangeShapeType="1"/>
                </p:cNvSpPr>
                <p:nvPr/>
              </p:nvSpPr>
              <p:spPr bwMode="auto">
                <a:xfrm>
                  <a:off x="703" y="2250"/>
                  <a:ext cx="0" cy="49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  <p:sp>
              <p:nvSpPr>
                <p:cNvPr id="50196" name="Line 9"/>
                <p:cNvSpPr>
                  <a:spLocks noChangeShapeType="1"/>
                </p:cNvSpPr>
                <p:nvPr/>
              </p:nvSpPr>
              <p:spPr bwMode="auto">
                <a:xfrm>
                  <a:off x="1656" y="2250"/>
                  <a:ext cx="0" cy="49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</p:grpSp>
          <p:sp>
            <p:nvSpPr>
              <p:cNvPr id="50182" name="Line 10"/>
              <p:cNvSpPr>
                <a:spLocks noChangeShapeType="1"/>
              </p:cNvSpPr>
              <p:nvPr/>
            </p:nvSpPr>
            <p:spPr bwMode="auto">
              <a:xfrm>
                <a:off x="914" y="1793"/>
                <a:ext cx="0" cy="389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de-CH"/>
              </a:p>
            </p:txBody>
          </p:sp>
          <p:sp>
            <p:nvSpPr>
              <p:cNvPr id="50183" name="Line 11"/>
              <p:cNvSpPr>
                <a:spLocks noChangeShapeType="1"/>
              </p:cNvSpPr>
              <p:nvPr/>
            </p:nvSpPr>
            <p:spPr bwMode="auto">
              <a:xfrm>
                <a:off x="914" y="2810"/>
                <a:ext cx="0" cy="643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de-CH"/>
              </a:p>
            </p:txBody>
          </p:sp>
          <p:sp>
            <p:nvSpPr>
              <p:cNvPr id="50184" name="AutoShape 12"/>
              <p:cNvSpPr>
                <a:spLocks noChangeArrowheads="1"/>
              </p:cNvSpPr>
              <p:nvPr/>
            </p:nvSpPr>
            <p:spPr bwMode="auto">
              <a:xfrm>
                <a:off x="711" y="2420"/>
                <a:ext cx="406" cy="227"/>
              </a:xfrm>
              <a:prstGeom prst="can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sz="1400" b="1">
                  <a:ea typeface="ＭＳ Ｐゴシック" pitchFamily="1" charset="-128"/>
                </a:endParaRPr>
              </a:p>
            </p:txBody>
          </p:sp>
          <p:sp>
            <p:nvSpPr>
              <p:cNvPr id="50185" name="Line 13"/>
              <p:cNvSpPr>
                <a:spLocks noChangeShapeType="1"/>
              </p:cNvSpPr>
              <p:nvPr/>
            </p:nvSpPr>
            <p:spPr bwMode="auto">
              <a:xfrm flipH="1">
                <a:off x="1116" y="2248"/>
                <a:ext cx="5" cy="35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 lIns="90000" tIns="46800" rIns="90000" bIns="46800">
                <a:spAutoFit/>
              </a:bodyPr>
              <a:lstStyle/>
              <a:p>
                <a:endParaRPr lang="de-CH"/>
              </a:p>
            </p:txBody>
          </p:sp>
          <p:sp>
            <p:nvSpPr>
              <p:cNvPr id="50186" name="Line 14"/>
              <p:cNvSpPr>
                <a:spLocks noChangeShapeType="1"/>
              </p:cNvSpPr>
              <p:nvPr/>
            </p:nvSpPr>
            <p:spPr bwMode="auto">
              <a:xfrm>
                <a:off x="710" y="2246"/>
                <a:ext cx="0" cy="35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 lIns="90000" tIns="46800" rIns="90000" bIns="46800">
                <a:spAutoFit/>
              </a:bodyPr>
              <a:lstStyle/>
              <a:p>
                <a:endParaRPr lang="de-CH"/>
              </a:p>
            </p:txBody>
          </p:sp>
          <p:sp>
            <p:nvSpPr>
              <p:cNvPr id="50187" name="Oval 15"/>
              <p:cNvSpPr>
                <a:spLocks noChangeArrowheads="1"/>
              </p:cNvSpPr>
              <p:nvPr/>
            </p:nvSpPr>
            <p:spPr bwMode="auto">
              <a:xfrm>
                <a:off x="710" y="2202"/>
                <a:ext cx="407" cy="108"/>
              </a:xfrm>
              <a:prstGeom prst="ellipse">
                <a:avLst/>
              </a:prstGeom>
              <a:solidFill>
                <a:srgbClr val="9FC3C0"/>
              </a:solidFill>
              <a:ln w="12700" algn="ctr">
                <a:solidFill>
                  <a:srgbClr val="00625A"/>
                </a:solidFill>
                <a:round/>
                <a:headEnd/>
                <a:tailEnd/>
              </a:ln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0188" name="Text Box 16"/>
              <p:cNvSpPr txBox="1">
                <a:spLocks noChangeArrowheads="1"/>
              </p:cNvSpPr>
              <p:nvPr/>
            </p:nvSpPr>
            <p:spPr bwMode="auto">
              <a:xfrm>
                <a:off x="700" y="3484"/>
                <a:ext cx="418" cy="205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>
                <a:spAutoFit/>
              </a:bodyPr>
              <a:lstStyle/>
              <a:p>
                <a:pPr algn="ctr" eaLnBrk="0" hangingPunct="0">
                  <a:lnSpc>
                    <a:spcPct val="110000"/>
                  </a:lnSpc>
                  <a:spcBef>
                    <a:spcPct val="50000"/>
                  </a:spcBef>
                </a:pPr>
                <a:r>
                  <a:rPr lang="en-US" sz="1400" dirty="0">
                    <a:ea typeface="ＭＳ Ｐゴシック" pitchFamily="1" charset="-128"/>
                  </a:rPr>
                  <a:t>filtrate</a:t>
                </a:r>
              </a:p>
            </p:txBody>
          </p:sp>
          <p:sp>
            <p:nvSpPr>
              <p:cNvPr id="50189" name="Text Box 17"/>
              <p:cNvSpPr txBox="1">
                <a:spLocks noChangeArrowheads="1"/>
              </p:cNvSpPr>
              <p:nvPr/>
            </p:nvSpPr>
            <p:spPr bwMode="auto">
              <a:xfrm>
                <a:off x="-25" y="1594"/>
                <a:ext cx="1878" cy="209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>
                <a:spAutoFit/>
              </a:bodyPr>
              <a:lstStyle/>
              <a:p>
                <a:pPr algn="ctr" eaLnBrk="0" hangingPunct="0">
                  <a:lnSpc>
                    <a:spcPct val="110000"/>
                  </a:lnSpc>
                  <a:spcBef>
                    <a:spcPct val="50000"/>
                  </a:spcBef>
                </a:pPr>
                <a:r>
                  <a:rPr lang="en-US" sz="1400" dirty="0">
                    <a:ea typeface="ＭＳ Ｐゴシック" pitchFamily="1" charset="-128"/>
                  </a:rPr>
                  <a:t>Protein suspension / </a:t>
                </a:r>
                <a:r>
                  <a:rPr lang="en-US" sz="1400" dirty="0" smtClean="0">
                    <a:ea typeface="ＭＳ Ｐゴシック" pitchFamily="1" charset="-128"/>
                  </a:rPr>
                  <a:t>Albumin-solution</a:t>
                </a:r>
                <a:endParaRPr lang="en-US" sz="1400" dirty="0">
                  <a:ea typeface="ＭＳ Ｐゴシック" pitchFamily="1" charset="-128"/>
                </a:endParaRPr>
              </a:p>
            </p:txBody>
          </p:sp>
          <p:sp>
            <p:nvSpPr>
              <p:cNvPr id="50190" name="Text Box 18"/>
              <p:cNvSpPr txBox="1">
                <a:spLocks noChangeArrowheads="1"/>
              </p:cNvSpPr>
              <p:nvPr/>
            </p:nvSpPr>
            <p:spPr bwMode="auto">
              <a:xfrm>
                <a:off x="1171" y="3487"/>
                <a:ext cx="1312" cy="209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>
                <a:spAutoFit/>
              </a:bodyPr>
              <a:lstStyle/>
              <a:p>
                <a:pPr algn="ctr" eaLnBrk="0" hangingPunct="0">
                  <a:lnSpc>
                    <a:spcPct val="110000"/>
                  </a:lnSpc>
                  <a:spcBef>
                    <a:spcPct val="50000"/>
                  </a:spcBef>
                </a:pPr>
                <a:r>
                  <a:rPr lang="en-US" sz="1400" dirty="0">
                    <a:solidFill>
                      <a:srgbClr val="FF3300"/>
                    </a:solidFill>
                    <a:ea typeface="ＭＳ Ｐゴシック" pitchFamily="1" charset="-128"/>
                  </a:rPr>
                  <a:t>filter </a:t>
                </a:r>
                <a:r>
                  <a:rPr lang="en-US" sz="1400" dirty="0" smtClean="0">
                    <a:solidFill>
                      <a:srgbClr val="FF3300"/>
                    </a:solidFill>
                    <a:ea typeface="ＭＳ Ｐゴシック" pitchFamily="1" charset="-128"/>
                  </a:rPr>
                  <a:t>cake (waste fraction)</a:t>
                </a:r>
                <a:endParaRPr lang="en-US" sz="1400" dirty="0">
                  <a:solidFill>
                    <a:srgbClr val="FF3300"/>
                  </a:solidFill>
                  <a:ea typeface="ＭＳ Ｐゴシック" pitchFamily="1" charset="-128"/>
                </a:endParaRPr>
              </a:p>
            </p:txBody>
          </p:sp>
          <p:sp>
            <p:nvSpPr>
              <p:cNvPr id="50192" name="Freeform 20"/>
              <p:cNvSpPr>
                <a:spLocks/>
              </p:cNvSpPr>
              <p:nvPr/>
            </p:nvSpPr>
            <p:spPr bwMode="auto">
              <a:xfrm>
                <a:off x="1339" y="2594"/>
                <a:ext cx="129" cy="859"/>
              </a:xfrm>
              <a:custGeom>
                <a:avLst/>
                <a:gdLst>
                  <a:gd name="T0" fmla="*/ 0 w 175"/>
                  <a:gd name="T1" fmla="*/ 0 h 1151"/>
                  <a:gd name="T2" fmla="*/ 6 w 175"/>
                  <a:gd name="T3" fmla="*/ 0 h 1151"/>
                  <a:gd name="T4" fmla="*/ 6 w 175"/>
                  <a:gd name="T5" fmla="*/ 46 h 1151"/>
                  <a:gd name="T6" fmla="*/ 0 60000 65536"/>
                  <a:gd name="T7" fmla="*/ 0 60000 65536"/>
                  <a:gd name="T8" fmla="*/ 0 60000 65536"/>
                  <a:gd name="T9" fmla="*/ 0 w 175"/>
                  <a:gd name="T10" fmla="*/ 0 h 1151"/>
                  <a:gd name="T11" fmla="*/ 175 w 175"/>
                  <a:gd name="T12" fmla="*/ 1151 h 11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5" h="1151">
                    <a:moveTo>
                      <a:pt x="0" y="0"/>
                    </a:moveTo>
                    <a:lnTo>
                      <a:pt x="175" y="0"/>
                    </a:lnTo>
                    <a:lnTo>
                      <a:pt x="169" y="1151"/>
                    </a:lnTo>
                  </a:path>
                </a:pathLst>
              </a:custGeom>
              <a:noFill/>
              <a:ln w="76200">
                <a:solidFill>
                  <a:srgbClr val="808080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de-CH"/>
              </a:p>
            </p:txBody>
          </p:sp>
        </p:grpSp>
        <p:sp>
          <p:nvSpPr>
            <p:cNvPr id="21" name="Text Box 17"/>
            <p:cNvSpPr txBox="1">
              <a:spLocks noChangeArrowheads="1"/>
            </p:cNvSpPr>
            <p:nvPr/>
          </p:nvSpPr>
          <p:spPr bwMode="auto">
            <a:xfrm>
              <a:off x="4952032" y="1537996"/>
              <a:ext cx="2568630" cy="331502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algn="ctr" eaLnBrk="0" hangingPunct="0">
                <a:lnSpc>
                  <a:spcPct val="110000"/>
                </a:lnSpc>
                <a:spcBef>
                  <a:spcPct val="50000"/>
                </a:spcBef>
              </a:pPr>
              <a:r>
                <a:rPr lang="en-US" sz="1400" dirty="0">
                  <a:ea typeface="ＭＳ Ｐゴシック" pitchFamily="1" charset="-128"/>
                </a:rPr>
                <a:t>Protein </a:t>
              </a:r>
              <a:r>
                <a:rPr lang="en-US" sz="1400" dirty="0" smtClean="0">
                  <a:ea typeface="ＭＳ Ｐゴシック" pitchFamily="1" charset="-128"/>
                </a:rPr>
                <a:t>solution (pooled plasma)</a:t>
              </a:r>
              <a:endParaRPr lang="en-US" sz="1400" dirty="0">
                <a:ea typeface="ＭＳ Ｐゴシック" pitchFamily="1" charset="-128"/>
              </a:endParaRPr>
            </a:p>
          </p:txBody>
        </p:sp>
        <p:sp>
          <p:nvSpPr>
            <p:cNvPr id="22" name="Line 10"/>
            <p:cNvSpPr>
              <a:spLocks noChangeShapeType="1"/>
            </p:cNvSpPr>
            <p:nvPr/>
          </p:nvSpPr>
          <p:spPr bwMode="auto">
            <a:xfrm>
              <a:off x="6266516" y="1895186"/>
              <a:ext cx="0" cy="61753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stealth" w="med" len="med"/>
            </a:ln>
          </p:spPr>
          <p:txBody>
            <a:bodyPr/>
            <a:lstStyle/>
            <a:p>
              <a:endParaRPr lang="de-CH"/>
            </a:p>
          </p:txBody>
        </p:sp>
      </p:grpSp>
      <p:sp>
        <p:nvSpPr>
          <p:cNvPr id="5" name="Textfeld 4"/>
          <p:cNvSpPr txBox="1"/>
          <p:nvPr/>
        </p:nvSpPr>
        <p:spPr>
          <a:xfrm>
            <a:off x="361404" y="1419160"/>
            <a:ext cx="396044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Plasma fractionation includes the following processes:</a:t>
            </a:r>
            <a:endParaRPr lang="de-CH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Precipitation and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subsequent separation of solid and liquid phase by e.g. depth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filtration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Chromatography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de-CH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654993" y="3933056"/>
            <a:ext cx="3168352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tabLst>
                <a:tab pos="719138" algn="l"/>
                <a:tab pos="1520825" algn="l"/>
              </a:tabLst>
            </a:pPr>
            <a:r>
              <a:rPr lang="en-US" sz="2000" dirty="0"/>
              <a:t>Model viruses investigated</a:t>
            </a:r>
            <a:r>
              <a:rPr lang="en-US" sz="2000" dirty="0" smtClean="0"/>
              <a:t>:</a:t>
            </a:r>
          </a:p>
          <a:p>
            <a:pPr>
              <a:spcAft>
                <a:spcPts val="1200"/>
              </a:spcAft>
              <a:tabLst>
                <a:tab pos="719138" algn="l"/>
                <a:tab pos="1520825" algn="l"/>
              </a:tabLst>
            </a:pPr>
            <a:r>
              <a:rPr lang="en-US" sz="2400" b="1" dirty="0" smtClean="0">
                <a:solidFill>
                  <a:srgbClr val="C00000"/>
                </a:solidFill>
              </a:rPr>
              <a:t>     </a:t>
            </a:r>
            <a:r>
              <a:rPr lang="de-CH" sz="2400" b="1" dirty="0" smtClean="0">
                <a:solidFill>
                  <a:srgbClr val="C00000"/>
                </a:solidFill>
              </a:rPr>
              <a:t>CPV</a:t>
            </a:r>
            <a:r>
              <a:rPr lang="de-CH" sz="2400" dirty="0" smtClean="0"/>
              <a:t>  </a:t>
            </a:r>
            <a:r>
              <a:rPr lang="de-CH" sz="2400" dirty="0" err="1"/>
              <a:t>and</a:t>
            </a:r>
            <a:r>
              <a:rPr lang="de-CH" sz="2400" dirty="0"/>
              <a:t> </a:t>
            </a:r>
            <a:r>
              <a:rPr lang="de-CH" sz="2400" dirty="0" smtClean="0"/>
              <a:t> </a:t>
            </a:r>
            <a:r>
              <a:rPr lang="de-CH" sz="2400" b="1" dirty="0" smtClean="0">
                <a:solidFill>
                  <a:schemeClr val="accent3">
                    <a:lumMod val="50000"/>
                  </a:schemeClr>
                </a:solidFill>
              </a:rPr>
              <a:t>MVM</a:t>
            </a:r>
            <a:endParaRPr lang="de-CH" sz="2400" b="1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spcAft>
                <a:spcPts val="1200"/>
              </a:spcAft>
              <a:tabLst>
                <a:tab pos="719138" algn="l"/>
                <a:tab pos="1520825" algn="l"/>
              </a:tabLst>
            </a:pPr>
            <a:r>
              <a:rPr lang="en-GB" sz="2000" dirty="0" smtClean="0"/>
              <a:t>Log reduction factors:</a:t>
            </a:r>
          </a:p>
          <a:p>
            <a:pPr>
              <a:spcAft>
                <a:spcPts val="1200"/>
              </a:spcAft>
              <a:tabLst>
                <a:tab pos="719138" algn="l"/>
                <a:tab pos="1520825" algn="l"/>
              </a:tabLst>
            </a:pPr>
            <a:r>
              <a:rPr lang="de-CH" sz="2000" b="1" dirty="0" smtClean="0">
                <a:solidFill>
                  <a:schemeClr val="accent3">
                    <a:lumMod val="50000"/>
                  </a:schemeClr>
                </a:solidFill>
              </a:rPr>
              <a:t>       </a:t>
            </a:r>
            <a:r>
              <a:rPr lang="de-CH" sz="2400" b="1" dirty="0" smtClean="0">
                <a:solidFill>
                  <a:srgbClr val="C00000"/>
                </a:solidFill>
              </a:rPr>
              <a:t>4.1              </a:t>
            </a:r>
            <a:r>
              <a:rPr lang="de-CH" sz="2400" b="1" dirty="0" smtClean="0">
                <a:solidFill>
                  <a:schemeClr val="accent3">
                    <a:lumMod val="50000"/>
                  </a:schemeClr>
                </a:solidFill>
              </a:rPr>
              <a:t>1.9  </a:t>
            </a:r>
            <a:r>
              <a:rPr lang="de-CH" sz="2000" b="1" dirty="0">
                <a:solidFill>
                  <a:schemeClr val="accent3">
                    <a:lumMod val="50000"/>
                  </a:schemeClr>
                </a:solidFill>
              </a:rPr>
              <a:t>	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654993" y="6165304"/>
            <a:ext cx="7252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Observation</a:t>
            </a:r>
            <a:r>
              <a:rPr lang="en-GB" sz="2000" dirty="0" smtClean="0"/>
              <a:t>: CPV is precipitated </a:t>
            </a:r>
            <a:r>
              <a:rPr lang="en-GB" sz="2400" b="1" dirty="0" smtClean="0">
                <a:solidFill>
                  <a:srgbClr val="C00000"/>
                </a:solidFill>
              </a:rPr>
              <a:t>100x</a:t>
            </a:r>
            <a:r>
              <a:rPr lang="en-GB" sz="2000" dirty="0" smtClean="0"/>
              <a:t> more efficiently than MVM!</a:t>
            </a:r>
            <a:endParaRPr lang="en-GB" sz="2000" dirty="0"/>
          </a:p>
        </p:txBody>
      </p:sp>
      <p:cxnSp>
        <p:nvCxnSpPr>
          <p:cNvPr id="9" name="Gerade Verbindung mit Pfeil 8"/>
          <p:cNvCxnSpPr/>
          <p:nvPr/>
        </p:nvCxnSpPr>
        <p:spPr>
          <a:xfrm flipH="1">
            <a:off x="6211732" y="3756158"/>
            <a:ext cx="5040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6804248" y="3329697"/>
            <a:ext cx="24482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66700" algn="l"/>
              </a:tabLst>
            </a:pPr>
            <a:r>
              <a:rPr lang="en-GB" sz="1600" dirty="0" smtClean="0"/>
              <a:t>	</a:t>
            </a:r>
            <a:r>
              <a:rPr lang="en-GB" sz="1600" b="1" i="1" dirty="0" smtClean="0"/>
              <a:t>Specific conditions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600" dirty="0" smtClean="0"/>
              <a:t>Temperature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600" dirty="0" smtClean="0"/>
              <a:t>Ethanol concentration 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600" dirty="0"/>
              <a:t>I</a:t>
            </a:r>
            <a:r>
              <a:rPr lang="en-GB" sz="1600" dirty="0" smtClean="0"/>
              <a:t>onic </a:t>
            </a:r>
            <a:r>
              <a:rPr lang="en-GB" sz="1600" dirty="0"/>
              <a:t>strength </a:t>
            </a:r>
            <a:endParaRPr lang="en-GB" sz="1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GB" sz="1600" dirty="0" smtClean="0"/>
              <a:t>pH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0898003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greg\pic2.pn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022" t="4081" r="14337" b="3340"/>
          <a:stretch/>
        </p:blipFill>
        <p:spPr bwMode="auto">
          <a:xfrm>
            <a:off x="393464" y="1556792"/>
            <a:ext cx="4104457" cy="403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greg\pic3.pn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567" t="2286" r="14647" b="2367"/>
          <a:stretch/>
        </p:blipFill>
        <p:spPr bwMode="auto">
          <a:xfrm>
            <a:off x="4572001" y="1628800"/>
            <a:ext cx="4032448" cy="4016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:\greg\pic4_difference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275" t="2827" r="13770" b="6624"/>
          <a:stretch/>
        </p:blipFill>
        <p:spPr bwMode="auto">
          <a:xfrm>
            <a:off x="2419566" y="1484784"/>
            <a:ext cx="4142533" cy="413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683568" y="5645778"/>
            <a:ext cx="316835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Minute virus of mice (MVM)</a:t>
            </a:r>
          </a:p>
          <a:p>
            <a:pPr algn="ctr"/>
            <a:endParaRPr lang="en-GB" dirty="0"/>
          </a:p>
          <a:p>
            <a:pPr algn="ctr"/>
            <a:r>
              <a:rPr lang="en-GB" sz="2000" b="1" i="1" dirty="0" smtClean="0"/>
              <a:t>+ 180 e</a:t>
            </a:r>
            <a:r>
              <a:rPr lang="en-GB" sz="2000" b="1" i="1" baseline="30000" dirty="0" smtClean="0"/>
              <a:t>-</a:t>
            </a:r>
            <a:endParaRPr lang="en-GB" sz="2000" b="1" i="1" baseline="30000" dirty="0"/>
          </a:p>
        </p:txBody>
      </p:sp>
      <p:sp>
        <p:nvSpPr>
          <p:cNvPr id="15" name="Textfeld 14"/>
          <p:cNvSpPr txBox="1"/>
          <p:nvPr/>
        </p:nvSpPr>
        <p:spPr>
          <a:xfrm>
            <a:off x="5652120" y="5645778"/>
            <a:ext cx="26642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Canine parvovirus (CPV)</a:t>
            </a:r>
          </a:p>
          <a:p>
            <a:pPr algn="ctr"/>
            <a:endParaRPr lang="en-GB" sz="2000" dirty="0"/>
          </a:p>
          <a:p>
            <a:pPr algn="ctr"/>
            <a:r>
              <a:rPr lang="en-GB" sz="2000" b="1" i="1" dirty="0" smtClean="0"/>
              <a:t>0 e</a:t>
            </a:r>
            <a:r>
              <a:rPr lang="en-GB" sz="2000" b="1" i="1" baseline="30000" dirty="0" smtClean="0"/>
              <a:t>-</a:t>
            </a:r>
            <a:endParaRPr lang="en-GB" sz="2000" b="1" i="1" baseline="30000" dirty="0"/>
          </a:p>
        </p:txBody>
      </p:sp>
      <p:sp>
        <p:nvSpPr>
          <p:cNvPr id="5" name="Textfeld 4"/>
          <p:cNvSpPr txBox="1"/>
          <p:nvPr/>
        </p:nvSpPr>
        <p:spPr>
          <a:xfrm>
            <a:off x="459877" y="548680"/>
            <a:ext cx="8136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Variations in surface electrostatics might cause the different behaviour of those viruses in precipitation experiments. </a:t>
            </a:r>
            <a:endParaRPr lang="en-GB" sz="2400" dirty="0"/>
          </a:p>
        </p:txBody>
      </p:sp>
      <p:sp>
        <p:nvSpPr>
          <p:cNvPr id="6" name="Textfeld 5"/>
          <p:cNvSpPr txBox="1"/>
          <p:nvPr/>
        </p:nvSpPr>
        <p:spPr>
          <a:xfrm>
            <a:off x="3635896" y="6199776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i="1" dirty="0" smtClean="0"/>
              <a:t>Net surface charge</a:t>
            </a:r>
            <a:endParaRPr lang="en-GB" sz="2000" b="1" i="1" dirty="0"/>
          </a:p>
        </p:txBody>
      </p:sp>
      <p:sp>
        <p:nvSpPr>
          <p:cNvPr id="20" name="Textfeld 19"/>
          <p:cNvSpPr txBox="1"/>
          <p:nvPr/>
        </p:nvSpPr>
        <p:spPr>
          <a:xfrm>
            <a:off x="503548" y="543679"/>
            <a:ext cx="8136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Superposition of both viral surfaces and calculation of the difference in electrostatic surface potentials. </a:t>
            </a:r>
            <a:endParaRPr lang="en-GB" sz="2400" dirty="0"/>
          </a:p>
        </p:txBody>
      </p:sp>
      <p:sp>
        <p:nvSpPr>
          <p:cNvPr id="7" name="Textfeld 6"/>
          <p:cNvSpPr txBox="1"/>
          <p:nvPr/>
        </p:nvSpPr>
        <p:spPr>
          <a:xfrm>
            <a:off x="6261757" y="4581128"/>
            <a:ext cx="3073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444500" algn="l"/>
              </a:tabLst>
            </a:pPr>
            <a:r>
              <a:rPr lang="en-GB" sz="1400" dirty="0" smtClean="0"/>
              <a:t>MVM is more negative than CPV.</a:t>
            </a:r>
          </a:p>
          <a:p>
            <a:pPr>
              <a:tabLst>
                <a:tab pos="444500" algn="l"/>
              </a:tabLst>
            </a:pPr>
            <a:r>
              <a:rPr lang="en-GB" sz="1400" dirty="0" smtClean="0"/>
              <a:t>MVM is more positive than CPV.</a:t>
            </a:r>
            <a:endParaRPr lang="en-GB" sz="1400" dirty="0"/>
          </a:p>
        </p:txBody>
      </p:sp>
      <p:sp>
        <p:nvSpPr>
          <p:cNvPr id="22" name="Textfeld 21"/>
          <p:cNvSpPr txBox="1"/>
          <p:nvPr/>
        </p:nvSpPr>
        <p:spPr>
          <a:xfrm>
            <a:off x="1346650" y="5796553"/>
            <a:ext cx="6050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444500" algn="l"/>
              </a:tabLst>
            </a:pPr>
            <a:r>
              <a:rPr lang="en-GB" sz="1600" dirty="0" smtClean="0"/>
              <a:t>The Calculation is based on the adaptive Poisson-Boltzmann Solver (APBS) that was run in </a:t>
            </a:r>
            <a:r>
              <a:rPr lang="en-GB" sz="1600" dirty="0" err="1" smtClean="0"/>
              <a:t>Pymol</a:t>
            </a:r>
            <a:r>
              <a:rPr lang="en-GB" sz="1600" smtClean="0"/>
              <a:t> as a </a:t>
            </a:r>
            <a:r>
              <a:rPr lang="en-GB" sz="1600" dirty="0" smtClean="0"/>
              <a:t>plugin.   </a:t>
            </a:r>
          </a:p>
        </p:txBody>
      </p:sp>
      <p:sp>
        <p:nvSpPr>
          <p:cNvPr id="9" name="Ellipse 8"/>
          <p:cNvSpPr/>
          <p:nvPr/>
        </p:nvSpPr>
        <p:spPr>
          <a:xfrm>
            <a:off x="6088281" y="4655385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Ellipse 22"/>
          <p:cNvSpPr/>
          <p:nvPr/>
        </p:nvSpPr>
        <p:spPr>
          <a:xfrm>
            <a:off x="6088281" y="4871583"/>
            <a:ext cx="144016" cy="144016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ruppieren 2"/>
          <p:cNvGrpSpPr/>
          <p:nvPr/>
        </p:nvGrpSpPr>
        <p:grpSpPr>
          <a:xfrm>
            <a:off x="519295" y="757365"/>
            <a:ext cx="8206267" cy="5396244"/>
            <a:chOff x="434186" y="692696"/>
            <a:chExt cx="8206267" cy="5396244"/>
          </a:xfrm>
        </p:grpSpPr>
        <p:pic>
          <p:nvPicPr>
            <p:cNvPr id="14" name="Picture 3" descr="E:\greg\pic5_capsomere under surf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186" y="1583511"/>
              <a:ext cx="6007238" cy="4505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hteck 1"/>
            <p:cNvSpPr/>
            <p:nvPr/>
          </p:nvSpPr>
          <p:spPr>
            <a:xfrm>
              <a:off x="4067944" y="1268760"/>
              <a:ext cx="3528392" cy="3240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Picture 2" descr="E:\greg\pic6_capsomere under surf zoom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175957" y="692696"/>
              <a:ext cx="4464496" cy="369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2992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81481E-6 L 0.21684 -0.0106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33" y="-53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07407E-6 L -0.23629 -0.019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23" y="-99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2000" fill="hold"/>
                                        <p:tgtEl>
                                          <p:spTgt spid="307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3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5" grpId="0"/>
      <p:bldP spid="6" grpId="0"/>
      <p:bldP spid="20" grpId="0"/>
      <p:bldP spid="20" grpId="1"/>
      <p:bldP spid="7" grpId="0"/>
      <p:bldP spid="7" grpId="1"/>
      <p:bldP spid="22" grpId="0"/>
      <p:bldP spid="22" grpId="1"/>
      <p:bldP spid="9" grpId="0" animBg="1"/>
      <p:bldP spid="9" grpId="1" animBg="1"/>
      <p:bldP spid="23" grpId="0" animBg="1"/>
      <p:bldP spid="23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107504" y="1189201"/>
            <a:ext cx="8568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tabLst>
                <a:tab pos="1528763" algn="l"/>
              </a:tabLst>
            </a:pPr>
            <a:r>
              <a:rPr lang="en-GB" sz="2000" dirty="0" smtClean="0"/>
              <a:t>MVM is composed of two structural capsid proteins VP1 and VP2. VP2 is a splice variant of VP1 that is shorter at its N- terminal sequence. The 142 </a:t>
            </a:r>
            <a:r>
              <a:rPr lang="en-GB" sz="2000" dirty="0" err="1" smtClean="0"/>
              <a:t>aa</a:t>
            </a:r>
            <a:r>
              <a:rPr lang="en-GB" sz="2000" dirty="0" smtClean="0"/>
              <a:t> extension of VP1 is termed VP1 unique region (VP1u).</a:t>
            </a:r>
            <a:endParaRPr lang="en-GB" sz="2000" dirty="0"/>
          </a:p>
        </p:txBody>
      </p:sp>
      <p:pic>
        <p:nvPicPr>
          <p:cNvPr id="118" name="Grafik 117"/>
          <p:cNvPicPr/>
          <p:nvPr/>
        </p:nvPicPr>
        <p:blipFill>
          <a:blip r:embed="rId2" cstate="print">
            <a:lum bright="8000" contrast="13000"/>
          </a:blip>
          <a:srcRect/>
          <a:stretch>
            <a:fillRect/>
          </a:stretch>
        </p:blipFill>
        <p:spPr bwMode="auto">
          <a:xfrm>
            <a:off x="5611144" y="2280382"/>
            <a:ext cx="2921296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9" name="Grafik 118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7647" b="66560"/>
          <a:stretch>
            <a:fillRect/>
          </a:stretch>
        </p:blipFill>
        <p:spPr bwMode="auto">
          <a:xfrm>
            <a:off x="211411" y="2484916"/>
            <a:ext cx="1692000" cy="151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0" name="Grafik 119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53" r="35294" b="66773"/>
          <a:stretch>
            <a:fillRect/>
          </a:stretch>
        </p:blipFill>
        <p:spPr bwMode="auto">
          <a:xfrm>
            <a:off x="1909363" y="2484916"/>
            <a:ext cx="1692000" cy="151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1" name="Grafik 12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4533" r="2903" b="66773"/>
          <a:stretch>
            <a:fillRect/>
          </a:stretch>
        </p:blipFill>
        <p:spPr bwMode="auto">
          <a:xfrm>
            <a:off x="3617949" y="2484916"/>
            <a:ext cx="1692000" cy="151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" name="Grafik 12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3617" r="67647" b="33191"/>
          <a:stretch>
            <a:fillRect/>
          </a:stretch>
        </p:blipFill>
        <p:spPr bwMode="auto">
          <a:xfrm>
            <a:off x="211411" y="4030613"/>
            <a:ext cx="1704006" cy="151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" name="Grafik 12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994" t="33252" r="35905" b="33482"/>
          <a:stretch>
            <a:fillRect/>
          </a:stretch>
        </p:blipFill>
        <p:spPr bwMode="auto">
          <a:xfrm>
            <a:off x="1939799" y="4030613"/>
            <a:ext cx="1664639" cy="151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feld 9"/>
          <p:cNvSpPr txBox="1"/>
          <p:nvPr/>
        </p:nvSpPr>
        <p:spPr>
          <a:xfrm>
            <a:off x="1571604" y="332656"/>
            <a:ext cx="5857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800" b="1" dirty="0" err="1" smtClean="0"/>
              <a:t>Structure</a:t>
            </a:r>
            <a:r>
              <a:rPr lang="de-CH" sz="2800" b="1" dirty="0" smtClean="0"/>
              <a:t> </a:t>
            </a:r>
            <a:r>
              <a:rPr lang="de-CH" sz="2800" b="1" dirty="0" err="1" smtClean="0"/>
              <a:t>of</a:t>
            </a:r>
            <a:r>
              <a:rPr lang="de-CH" sz="2800" b="1" dirty="0" smtClean="0"/>
              <a:t> MVM</a:t>
            </a:r>
            <a:endParaRPr lang="de-CH" sz="2800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107504" y="5933124"/>
            <a:ext cx="8568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61950" algn="l"/>
                <a:tab pos="1528763" algn="l"/>
              </a:tabLst>
            </a:pPr>
            <a:r>
              <a:rPr lang="en-GB" sz="2000" b="1" dirty="0" smtClean="0">
                <a:solidFill>
                  <a:srgbClr val="FF0000"/>
                </a:solidFill>
                <a:sym typeface="Wingdings" pitchFamily="2" charset="2"/>
              </a:rPr>
              <a:t>	A mutation within the common region of VP1 and VP2 </a:t>
            </a:r>
            <a:r>
              <a:rPr lang="en-GB" sz="2000" b="1" dirty="0">
                <a:solidFill>
                  <a:srgbClr val="FF0000"/>
                </a:solidFill>
                <a:sym typeface="Wingdings" pitchFamily="2" charset="2"/>
              </a:rPr>
              <a:t>will be represented </a:t>
            </a:r>
            <a:r>
              <a:rPr lang="en-GB" sz="2000" b="1" dirty="0" smtClean="0">
                <a:solidFill>
                  <a:srgbClr val="FF0000"/>
                </a:solidFill>
                <a:sym typeface="Wingdings" pitchFamily="2" charset="2"/>
              </a:rPr>
              <a:t>	60x with respect to the whole capsid! </a:t>
            </a:r>
            <a:endParaRPr lang="en-GB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33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4373780" y="2471666"/>
            <a:ext cx="1227866" cy="1122836"/>
            <a:chOff x="3446539" y="5176964"/>
            <a:chExt cx="1890076" cy="1757592"/>
          </a:xfrm>
        </p:grpSpPr>
        <p:pic>
          <p:nvPicPr>
            <p:cNvPr id="3" name="Picture 12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576942">
              <a:off x="3446539" y="5575144"/>
              <a:ext cx="1396248" cy="1359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" name="Picture 14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7149" y="5176964"/>
              <a:ext cx="1579466" cy="673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Picture 15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2088" y="5317783"/>
              <a:ext cx="505429" cy="10616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16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2903" y="6157061"/>
              <a:ext cx="1010858" cy="4984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Gerade Verbindung 6"/>
            <p:cNvCxnSpPr/>
            <p:nvPr/>
          </p:nvCxnSpPr>
          <p:spPr>
            <a:xfrm rot="6120000">
              <a:off x="5125060" y="6117077"/>
              <a:ext cx="0" cy="95514"/>
            </a:xfrm>
            <a:prstGeom prst="line">
              <a:avLst/>
            </a:prstGeom>
            <a:ln w="28575"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 Verbindung 7"/>
            <p:cNvCxnSpPr/>
            <p:nvPr/>
          </p:nvCxnSpPr>
          <p:spPr>
            <a:xfrm rot="6120000">
              <a:off x="4317325" y="6502297"/>
              <a:ext cx="0" cy="95514"/>
            </a:xfrm>
            <a:prstGeom prst="line">
              <a:avLst/>
            </a:prstGeom>
            <a:ln w="28575">
              <a:solidFill>
                <a:schemeClr val="tx1"/>
              </a:solidFill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Sonne 11"/>
          <p:cNvSpPr/>
          <p:nvPr/>
        </p:nvSpPr>
        <p:spPr>
          <a:xfrm>
            <a:off x="4907850" y="2360169"/>
            <a:ext cx="247736" cy="247650"/>
          </a:xfrm>
          <a:prstGeom prst="sun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Grafik 1"/>
          <p:cNvPicPr/>
          <p:nvPr/>
        </p:nvPicPr>
        <p:blipFill>
          <a:blip r:embed="rId6" cstate="print">
            <a:lum bright="8000" contras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44813" y="2202714"/>
            <a:ext cx="1035869" cy="1199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Sonne 12"/>
          <p:cNvSpPr/>
          <p:nvPr/>
        </p:nvSpPr>
        <p:spPr>
          <a:xfrm>
            <a:off x="8244944" y="2496113"/>
            <a:ext cx="117145" cy="117605"/>
          </a:xfrm>
          <a:prstGeom prst="sun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Sonne 13"/>
          <p:cNvSpPr/>
          <p:nvPr/>
        </p:nvSpPr>
        <p:spPr>
          <a:xfrm>
            <a:off x="7825765" y="2439437"/>
            <a:ext cx="117145" cy="117605"/>
          </a:xfrm>
          <a:prstGeom prst="sun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Sonne 14"/>
          <p:cNvSpPr/>
          <p:nvPr/>
        </p:nvSpPr>
        <p:spPr>
          <a:xfrm>
            <a:off x="7995610" y="2489233"/>
            <a:ext cx="117145" cy="117605"/>
          </a:xfrm>
          <a:prstGeom prst="sun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Sonne 15"/>
          <p:cNvSpPr/>
          <p:nvPr/>
        </p:nvSpPr>
        <p:spPr>
          <a:xfrm>
            <a:off x="8001892" y="2659440"/>
            <a:ext cx="117145" cy="117605"/>
          </a:xfrm>
          <a:prstGeom prst="sun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Sonne 16"/>
          <p:cNvSpPr/>
          <p:nvPr/>
        </p:nvSpPr>
        <p:spPr>
          <a:xfrm>
            <a:off x="7740201" y="2607276"/>
            <a:ext cx="117145" cy="117605"/>
          </a:xfrm>
          <a:prstGeom prst="sun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Sonne 17"/>
          <p:cNvSpPr/>
          <p:nvPr/>
        </p:nvSpPr>
        <p:spPr>
          <a:xfrm>
            <a:off x="7701895" y="2439000"/>
            <a:ext cx="117145" cy="117605"/>
          </a:xfrm>
          <a:prstGeom prst="sun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Sonne 18"/>
          <p:cNvSpPr/>
          <p:nvPr/>
        </p:nvSpPr>
        <p:spPr>
          <a:xfrm>
            <a:off x="7643354" y="2536029"/>
            <a:ext cx="117145" cy="117605"/>
          </a:xfrm>
          <a:prstGeom prst="sun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Sonne 19"/>
          <p:cNvSpPr/>
          <p:nvPr/>
        </p:nvSpPr>
        <p:spPr>
          <a:xfrm>
            <a:off x="7787118" y="3063961"/>
            <a:ext cx="117145" cy="117605"/>
          </a:xfrm>
          <a:prstGeom prst="sun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Sonne 20"/>
          <p:cNvSpPr/>
          <p:nvPr/>
        </p:nvSpPr>
        <p:spPr>
          <a:xfrm>
            <a:off x="7757134" y="2901654"/>
            <a:ext cx="117145" cy="117605"/>
          </a:xfrm>
          <a:prstGeom prst="sun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Sonne 21"/>
          <p:cNvSpPr/>
          <p:nvPr/>
        </p:nvSpPr>
        <p:spPr>
          <a:xfrm>
            <a:off x="7637937" y="2786761"/>
            <a:ext cx="117145" cy="117605"/>
          </a:xfrm>
          <a:prstGeom prst="sun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Sonne 22"/>
          <p:cNvSpPr/>
          <p:nvPr/>
        </p:nvSpPr>
        <p:spPr>
          <a:xfrm>
            <a:off x="7843753" y="2728617"/>
            <a:ext cx="117145" cy="117605"/>
          </a:xfrm>
          <a:prstGeom prst="sun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onne 23"/>
          <p:cNvSpPr/>
          <p:nvPr/>
        </p:nvSpPr>
        <p:spPr>
          <a:xfrm>
            <a:off x="8111384" y="2853069"/>
            <a:ext cx="117145" cy="117605"/>
          </a:xfrm>
          <a:prstGeom prst="sun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Sonne 24"/>
          <p:cNvSpPr/>
          <p:nvPr/>
        </p:nvSpPr>
        <p:spPr>
          <a:xfrm>
            <a:off x="8215183" y="2657580"/>
            <a:ext cx="117145" cy="117605"/>
          </a:xfrm>
          <a:prstGeom prst="sun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Sonne 25"/>
          <p:cNvSpPr/>
          <p:nvPr/>
        </p:nvSpPr>
        <p:spPr>
          <a:xfrm>
            <a:off x="8278673" y="2305487"/>
            <a:ext cx="117145" cy="117605"/>
          </a:xfrm>
          <a:prstGeom prst="sun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Sonne 26"/>
          <p:cNvSpPr/>
          <p:nvPr/>
        </p:nvSpPr>
        <p:spPr>
          <a:xfrm>
            <a:off x="8107871" y="2341289"/>
            <a:ext cx="117145" cy="117605"/>
          </a:xfrm>
          <a:prstGeom prst="sun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onne 27"/>
          <p:cNvSpPr/>
          <p:nvPr/>
        </p:nvSpPr>
        <p:spPr>
          <a:xfrm>
            <a:off x="7955717" y="2278153"/>
            <a:ext cx="117145" cy="117605"/>
          </a:xfrm>
          <a:prstGeom prst="sun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onne 28"/>
          <p:cNvSpPr/>
          <p:nvPr/>
        </p:nvSpPr>
        <p:spPr>
          <a:xfrm>
            <a:off x="8450483" y="2921957"/>
            <a:ext cx="117145" cy="117605"/>
          </a:xfrm>
          <a:prstGeom prst="sun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onne 29"/>
          <p:cNvSpPr/>
          <p:nvPr/>
        </p:nvSpPr>
        <p:spPr>
          <a:xfrm>
            <a:off x="8268305" y="2935613"/>
            <a:ext cx="117145" cy="117605"/>
          </a:xfrm>
          <a:prstGeom prst="sun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onne 30"/>
          <p:cNvSpPr/>
          <p:nvPr/>
        </p:nvSpPr>
        <p:spPr>
          <a:xfrm>
            <a:off x="8433122" y="3082734"/>
            <a:ext cx="117145" cy="117605"/>
          </a:xfrm>
          <a:prstGeom prst="sun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Sonne 31"/>
          <p:cNvSpPr/>
          <p:nvPr/>
        </p:nvSpPr>
        <p:spPr>
          <a:xfrm>
            <a:off x="8209766" y="3111786"/>
            <a:ext cx="117145" cy="117605"/>
          </a:xfrm>
          <a:prstGeom prst="sun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Sonne 32"/>
          <p:cNvSpPr/>
          <p:nvPr/>
        </p:nvSpPr>
        <p:spPr>
          <a:xfrm>
            <a:off x="7960838" y="2932880"/>
            <a:ext cx="117145" cy="117605"/>
          </a:xfrm>
          <a:prstGeom prst="sun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Sonne 33"/>
          <p:cNvSpPr/>
          <p:nvPr/>
        </p:nvSpPr>
        <p:spPr>
          <a:xfrm>
            <a:off x="8004075" y="3108749"/>
            <a:ext cx="117145" cy="117605"/>
          </a:xfrm>
          <a:prstGeom prst="sun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Sonne 34"/>
          <p:cNvSpPr/>
          <p:nvPr/>
        </p:nvSpPr>
        <p:spPr>
          <a:xfrm>
            <a:off x="8029684" y="3215532"/>
            <a:ext cx="117145" cy="117605"/>
          </a:xfrm>
          <a:prstGeom prst="sun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Sonne 35"/>
          <p:cNvSpPr/>
          <p:nvPr/>
        </p:nvSpPr>
        <p:spPr>
          <a:xfrm>
            <a:off x="8183092" y="3210472"/>
            <a:ext cx="117145" cy="117605"/>
          </a:xfrm>
          <a:prstGeom prst="sun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Sonne 36"/>
          <p:cNvSpPr/>
          <p:nvPr/>
        </p:nvSpPr>
        <p:spPr>
          <a:xfrm>
            <a:off x="8556728" y="2794076"/>
            <a:ext cx="117145" cy="117605"/>
          </a:xfrm>
          <a:prstGeom prst="sun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Sonne 37"/>
          <p:cNvSpPr/>
          <p:nvPr/>
        </p:nvSpPr>
        <p:spPr>
          <a:xfrm>
            <a:off x="8562151" y="2541491"/>
            <a:ext cx="117145" cy="117605"/>
          </a:xfrm>
          <a:prstGeom prst="sun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Sonne 38"/>
          <p:cNvSpPr/>
          <p:nvPr/>
        </p:nvSpPr>
        <p:spPr>
          <a:xfrm>
            <a:off x="8492643" y="2434080"/>
            <a:ext cx="117145" cy="117605"/>
          </a:xfrm>
          <a:prstGeom prst="sun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Sonne 39"/>
          <p:cNvSpPr/>
          <p:nvPr/>
        </p:nvSpPr>
        <p:spPr>
          <a:xfrm>
            <a:off x="8391521" y="2465963"/>
            <a:ext cx="117145" cy="117605"/>
          </a:xfrm>
          <a:prstGeom prst="sun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Sonne 40"/>
          <p:cNvSpPr/>
          <p:nvPr/>
        </p:nvSpPr>
        <p:spPr>
          <a:xfrm>
            <a:off x="8487584" y="2644255"/>
            <a:ext cx="117145" cy="117605"/>
          </a:xfrm>
          <a:prstGeom prst="sun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Sonne 41"/>
          <p:cNvSpPr/>
          <p:nvPr/>
        </p:nvSpPr>
        <p:spPr>
          <a:xfrm>
            <a:off x="8390568" y="2728617"/>
            <a:ext cx="117145" cy="117605"/>
          </a:xfrm>
          <a:prstGeom prst="sun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1" name="Gruppieren 50"/>
          <p:cNvGrpSpPr/>
          <p:nvPr/>
        </p:nvGrpSpPr>
        <p:grpSpPr>
          <a:xfrm>
            <a:off x="1633411" y="2448675"/>
            <a:ext cx="1193674" cy="1119837"/>
            <a:chOff x="3446539" y="5176964"/>
            <a:chExt cx="1890076" cy="1757592"/>
          </a:xfrm>
        </p:grpSpPr>
        <p:pic>
          <p:nvPicPr>
            <p:cNvPr id="45" name="Picture 12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576942">
              <a:off x="3446539" y="5575144"/>
              <a:ext cx="1396248" cy="1359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6" name="Picture 14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7149" y="5176964"/>
              <a:ext cx="1579466" cy="673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7" name="Picture 15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2088" y="5317783"/>
              <a:ext cx="505429" cy="10616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8" name="Picture 16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2903" y="6157061"/>
              <a:ext cx="1010858" cy="4984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49" name="Gerade Verbindung 48"/>
            <p:cNvCxnSpPr/>
            <p:nvPr/>
          </p:nvCxnSpPr>
          <p:spPr>
            <a:xfrm rot="6120000">
              <a:off x="5125060" y="6117077"/>
              <a:ext cx="0" cy="95514"/>
            </a:xfrm>
            <a:prstGeom prst="line">
              <a:avLst/>
            </a:prstGeom>
            <a:ln w="28575"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49"/>
            <p:cNvCxnSpPr/>
            <p:nvPr/>
          </p:nvCxnSpPr>
          <p:spPr>
            <a:xfrm rot="6120000">
              <a:off x="4317325" y="6502297"/>
              <a:ext cx="0" cy="95514"/>
            </a:xfrm>
            <a:prstGeom prst="line">
              <a:avLst/>
            </a:prstGeom>
            <a:ln w="28575">
              <a:solidFill>
                <a:schemeClr val="tx1"/>
              </a:solidFill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Gerade Verbindung mit Pfeil 52"/>
          <p:cNvCxnSpPr/>
          <p:nvPr/>
        </p:nvCxnSpPr>
        <p:spPr>
          <a:xfrm>
            <a:off x="3171081" y="2922721"/>
            <a:ext cx="864096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/>
          <p:nvPr/>
        </p:nvCxnSpPr>
        <p:spPr>
          <a:xfrm>
            <a:off x="5979393" y="2946430"/>
            <a:ext cx="864096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feld 54"/>
          <p:cNvSpPr txBox="1"/>
          <p:nvPr/>
        </p:nvSpPr>
        <p:spPr>
          <a:xfrm>
            <a:off x="1115616" y="3522494"/>
            <a:ext cx="227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/>
              <a:t>Infectious clone of MVM</a:t>
            </a:r>
            <a:endParaRPr lang="en-GB" sz="1600" b="1" dirty="0"/>
          </a:p>
        </p:txBody>
      </p:sp>
      <p:sp>
        <p:nvSpPr>
          <p:cNvPr id="56" name="Textfeld 55"/>
          <p:cNvSpPr txBox="1"/>
          <p:nvPr/>
        </p:nvSpPr>
        <p:spPr>
          <a:xfrm>
            <a:off x="2802394" y="2144703"/>
            <a:ext cx="15535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i="1" dirty="0" smtClean="0">
                <a:solidFill>
                  <a:srgbClr val="FF0000"/>
                </a:solidFill>
              </a:rPr>
              <a:t>1. Site-directed mutagenesis</a:t>
            </a:r>
            <a:endParaRPr lang="en-GB" sz="1600" b="1" i="1" dirty="0">
              <a:solidFill>
                <a:srgbClr val="FF0000"/>
              </a:solidFill>
            </a:endParaRPr>
          </a:p>
        </p:txBody>
      </p:sp>
      <p:sp>
        <p:nvSpPr>
          <p:cNvPr id="57" name="Textfeld 56"/>
          <p:cNvSpPr txBox="1"/>
          <p:nvPr/>
        </p:nvSpPr>
        <p:spPr>
          <a:xfrm>
            <a:off x="4125094" y="3522494"/>
            <a:ext cx="2203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/>
              <a:t>Mutated clone of MVM</a:t>
            </a:r>
            <a:endParaRPr lang="en-GB" sz="1600" b="1" dirty="0"/>
          </a:p>
        </p:txBody>
      </p:sp>
      <p:sp>
        <p:nvSpPr>
          <p:cNvPr id="58" name="Textfeld 57"/>
          <p:cNvSpPr txBox="1"/>
          <p:nvPr/>
        </p:nvSpPr>
        <p:spPr>
          <a:xfrm>
            <a:off x="5155586" y="2150036"/>
            <a:ext cx="2670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i="1" dirty="0" smtClean="0">
                <a:solidFill>
                  <a:srgbClr val="FF0000"/>
                </a:solidFill>
              </a:rPr>
              <a:t>2. Transfection of susceptible A9 mouse fibroblasts  </a:t>
            </a:r>
            <a:endParaRPr lang="en-GB" sz="1600" b="1" i="1" dirty="0">
              <a:solidFill>
                <a:srgbClr val="FF0000"/>
              </a:solidFill>
            </a:endParaRPr>
          </a:p>
        </p:txBody>
      </p:sp>
      <p:sp>
        <p:nvSpPr>
          <p:cNvPr id="59" name="Textfeld 58"/>
          <p:cNvSpPr txBox="1"/>
          <p:nvPr/>
        </p:nvSpPr>
        <p:spPr>
          <a:xfrm>
            <a:off x="1571604" y="548680"/>
            <a:ext cx="5857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800" b="1" dirty="0" smtClean="0"/>
              <a:t>Experimental Approach</a:t>
            </a:r>
            <a:endParaRPr lang="de-CH" sz="2800" b="1" dirty="0"/>
          </a:p>
        </p:txBody>
      </p:sp>
      <p:sp>
        <p:nvSpPr>
          <p:cNvPr id="60" name="Textfeld 59"/>
          <p:cNvSpPr txBox="1"/>
          <p:nvPr/>
        </p:nvSpPr>
        <p:spPr>
          <a:xfrm>
            <a:off x="7429520" y="3522494"/>
            <a:ext cx="1462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/>
              <a:t>MVM mutants</a:t>
            </a:r>
            <a:endParaRPr lang="en-GB" sz="1600" b="1" dirty="0"/>
          </a:p>
        </p:txBody>
      </p:sp>
      <p:cxnSp>
        <p:nvCxnSpPr>
          <p:cNvPr id="61" name="Gerade Verbindung mit Pfeil 60"/>
          <p:cNvCxnSpPr/>
          <p:nvPr/>
        </p:nvCxnSpPr>
        <p:spPr>
          <a:xfrm>
            <a:off x="2589684" y="3933056"/>
            <a:ext cx="0" cy="468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Grafik 62"/>
          <p:cNvPicPr/>
          <p:nvPr/>
        </p:nvPicPr>
        <p:blipFill>
          <a:blip r:embed="rId6" cstate="print">
            <a:lum bright="8000" contras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10158" y="4535760"/>
            <a:ext cx="955007" cy="1101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" name="Textfeld 63"/>
          <p:cNvSpPr txBox="1"/>
          <p:nvPr/>
        </p:nvSpPr>
        <p:spPr>
          <a:xfrm>
            <a:off x="2072012" y="5857527"/>
            <a:ext cx="1202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/>
              <a:t>WT MVM</a:t>
            </a:r>
            <a:endParaRPr lang="en-GB" sz="1600" b="1" dirty="0"/>
          </a:p>
        </p:txBody>
      </p:sp>
      <p:sp>
        <p:nvSpPr>
          <p:cNvPr id="65" name="Textfeld 64"/>
          <p:cNvSpPr txBox="1"/>
          <p:nvPr/>
        </p:nvSpPr>
        <p:spPr>
          <a:xfrm>
            <a:off x="-111732" y="3924345"/>
            <a:ext cx="2744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i="1" dirty="0" smtClean="0">
                <a:solidFill>
                  <a:srgbClr val="FF0000"/>
                </a:solidFill>
              </a:rPr>
              <a:t>2. Transfection of susceptible A9 mouse fibroblasts  </a:t>
            </a:r>
            <a:endParaRPr lang="en-GB" sz="1600" b="1" i="1" dirty="0">
              <a:solidFill>
                <a:srgbClr val="FF0000"/>
              </a:solidFill>
            </a:endParaRPr>
          </a:p>
        </p:txBody>
      </p:sp>
      <p:cxnSp>
        <p:nvCxnSpPr>
          <p:cNvPr id="67" name="Gerade Verbindung mit Pfeil 66"/>
          <p:cNvCxnSpPr/>
          <p:nvPr/>
        </p:nvCxnSpPr>
        <p:spPr>
          <a:xfrm>
            <a:off x="3387105" y="5157192"/>
            <a:ext cx="864096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Gerade Verbindung mit Pfeil 67"/>
          <p:cNvCxnSpPr/>
          <p:nvPr/>
        </p:nvCxnSpPr>
        <p:spPr>
          <a:xfrm flipH="1">
            <a:off x="7425733" y="4024114"/>
            <a:ext cx="468160" cy="38055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feld 70"/>
          <p:cNvSpPr txBox="1"/>
          <p:nvPr/>
        </p:nvSpPr>
        <p:spPr>
          <a:xfrm>
            <a:off x="4424207" y="4524275"/>
            <a:ext cx="3605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i="1" dirty="0" smtClean="0">
                <a:solidFill>
                  <a:srgbClr val="FF0000"/>
                </a:solidFill>
              </a:rPr>
              <a:t>3. Testing biochemical properties of the mutants and comparison with WT MVM</a:t>
            </a:r>
            <a:endParaRPr lang="en-GB" sz="1600" b="1" i="1" dirty="0">
              <a:solidFill>
                <a:srgbClr val="FF0000"/>
              </a:solidFill>
            </a:endParaRPr>
          </a:p>
        </p:txBody>
      </p:sp>
      <p:sp>
        <p:nvSpPr>
          <p:cNvPr id="72" name="Textfeld 71"/>
          <p:cNvSpPr txBox="1"/>
          <p:nvPr/>
        </p:nvSpPr>
        <p:spPr>
          <a:xfrm>
            <a:off x="4535952" y="5170884"/>
            <a:ext cx="35852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GB" sz="1600" b="1" dirty="0" smtClean="0"/>
              <a:t>Ion exchange chromatography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600" b="1" dirty="0" smtClean="0"/>
              <a:t>Capillary electrophoresis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600" b="1" dirty="0" smtClean="0"/>
              <a:t>Isoelectric focusing (IEF)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600" b="1" dirty="0" smtClean="0"/>
              <a:t>Precipitation studies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123863" y="2180182"/>
            <a:ext cx="17687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/>
              <a:t>Computer model</a:t>
            </a:r>
            <a:endParaRPr lang="en-GB" sz="1600" b="1" dirty="0"/>
          </a:p>
        </p:txBody>
      </p:sp>
      <p:pic>
        <p:nvPicPr>
          <p:cNvPr id="1026" name="Picture 2" descr="http://www.cadets.ca/uploadedImages/Cadet_Intranet/Central_Region/computer.jpg?n=998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2489" y="810290"/>
            <a:ext cx="1225175" cy="130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9" name="Gerade Verbindung mit Pfeil 68"/>
          <p:cNvCxnSpPr/>
          <p:nvPr/>
        </p:nvCxnSpPr>
        <p:spPr>
          <a:xfrm>
            <a:off x="5023098" y="1484784"/>
            <a:ext cx="0" cy="468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/>
          <p:cNvCxnSpPr/>
          <p:nvPr/>
        </p:nvCxnSpPr>
        <p:spPr>
          <a:xfrm>
            <a:off x="1773213" y="1493102"/>
            <a:ext cx="325941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93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5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35" presetClass="emph" presetSubtype="0" repeatCount="5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35" presetClass="emph" presetSubtype="0" repeatCount="5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5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5" presetClass="emph" presetSubtype="0" repeatCount="5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35" presetClass="emph" presetSubtype="0" repeatCount="5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35" presetClass="emph" presetSubtype="0" repeatCount="5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35" presetClass="emph" presetSubtype="0" repeatCount="5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35" presetClass="emph" presetSubtype="0" repeatCount="5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5" presetClass="emph" presetSubtype="0" repeatCount="5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35" presetClass="emph" presetSubtype="0" repeatCount="5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35" presetClass="emph" presetSubtype="0" repeatCount="5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35" presetClass="emph" presetSubtype="0" repeatCount="5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35" presetClass="emph" presetSubtype="0" repeatCount="5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5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5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5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5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5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5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5" presetClass="emph" presetSubtype="0" repeatCount="5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5" presetClass="emph" presetSubtype="0" repeatCount="5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35" presetClass="emph" presetSubtype="0" repeatCount="5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35" presetClass="emph" presetSubtype="0" repeatCount="5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35" presetClass="emph" presetSubtype="0" repeatCount="5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35" presetClass="emph" presetSubtype="0" repeatCount="5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35" presetClass="emph" presetSubtype="0" repeatCount="5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35" presetClass="emph" presetSubtype="0" repeatCount="5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35" presetClass="emph" presetSubtype="0" repeatCount="5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35" presetClass="emph" presetSubtype="0" repeatCount="5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35" presetClass="emph" presetSubtype="0" repeatCount="5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56" grpId="0"/>
      <p:bldP spid="57" grpId="0"/>
      <p:bldP spid="58" grpId="0"/>
      <p:bldP spid="60" grpId="0"/>
      <p:bldP spid="64" grpId="0"/>
      <p:bldP spid="65" grpId="0"/>
      <p:bldP spid="71" grpId="0"/>
      <p:bldP spid="72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35896" y="1412776"/>
            <a:ext cx="1477131" cy="512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Gerade Verbindung mit Pfeil 21"/>
          <p:cNvCxnSpPr/>
          <p:nvPr/>
        </p:nvCxnSpPr>
        <p:spPr>
          <a:xfrm flipH="1">
            <a:off x="2915816" y="2204761"/>
            <a:ext cx="1232192" cy="56292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/>
          <p:nvPr/>
        </p:nvCxnSpPr>
        <p:spPr>
          <a:xfrm>
            <a:off x="4387638" y="2184074"/>
            <a:ext cx="0" cy="56292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/>
          <p:nvPr/>
        </p:nvCxnSpPr>
        <p:spPr>
          <a:xfrm>
            <a:off x="4615392" y="2204761"/>
            <a:ext cx="1232192" cy="56292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pieren 3"/>
          <p:cNvGrpSpPr/>
          <p:nvPr/>
        </p:nvGrpSpPr>
        <p:grpSpPr>
          <a:xfrm>
            <a:off x="3563888" y="4913018"/>
            <a:ext cx="1517715" cy="1381444"/>
            <a:chOff x="3446539" y="5176964"/>
            <a:chExt cx="1890076" cy="1757592"/>
          </a:xfrm>
        </p:grpSpPr>
        <p:pic>
          <p:nvPicPr>
            <p:cNvPr id="40" name="Picture 12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576942">
              <a:off x="3446539" y="5575144"/>
              <a:ext cx="1396248" cy="1359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2" name="Picture 14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7149" y="5176964"/>
              <a:ext cx="1579466" cy="673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3" name="Picture 15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2088" y="5317783"/>
              <a:ext cx="505429" cy="10616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4" name="Picture 16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2903" y="6157061"/>
              <a:ext cx="1010858" cy="4984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94" name="Gerade Verbindung 93"/>
            <p:cNvCxnSpPr/>
            <p:nvPr/>
          </p:nvCxnSpPr>
          <p:spPr>
            <a:xfrm rot="6120000">
              <a:off x="5125060" y="6117077"/>
              <a:ext cx="0" cy="95514"/>
            </a:xfrm>
            <a:prstGeom prst="line">
              <a:avLst/>
            </a:prstGeom>
            <a:ln w="28575"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 Verbindung 94"/>
            <p:cNvCxnSpPr/>
            <p:nvPr/>
          </p:nvCxnSpPr>
          <p:spPr>
            <a:xfrm rot="6120000">
              <a:off x="4317325" y="6502297"/>
              <a:ext cx="0" cy="95514"/>
            </a:xfrm>
            <a:prstGeom prst="line">
              <a:avLst/>
            </a:prstGeom>
            <a:ln w="28575">
              <a:solidFill>
                <a:schemeClr val="tx1"/>
              </a:solidFill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feld 47"/>
          <p:cNvSpPr txBox="1"/>
          <p:nvPr/>
        </p:nvSpPr>
        <p:spPr>
          <a:xfrm>
            <a:off x="2770936" y="1844129"/>
            <a:ext cx="3252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400" b="1" dirty="0" smtClean="0"/>
              <a:t>Native MVM </a:t>
            </a:r>
            <a:r>
              <a:rPr lang="de-CH" sz="1400" b="1" dirty="0" err="1" smtClean="0"/>
              <a:t>genome</a:t>
            </a:r>
            <a:endParaRPr lang="de-CH" sz="1400" b="1" dirty="0"/>
          </a:p>
        </p:txBody>
      </p:sp>
      <p:sp>
        <p:nvSpPr>
          <p:cNvPr id="100" name="Textfeld 99"/>
          <p:cNvSpPr txBox="1"/>
          <p:nvPr/>
        </p:nvSpPr>
        <p:spPr>
          <a:xfrm>
            <a:off x="1865653" y="3855020"/>
            <a:ext cx="1429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err="1" smtClean="0"/>
              <a:t>Left</a:t>
            </a:r>
            <a:r>
              <a:rPr lang="de-CH" sz="1400" b="1" dirty="0" smtClean="0"/>
              <a:t>- </a:t>
            </a:r>
            <a:r>
              <a:rPr lang="en-GB" sz="1400" b="1" dirty="0" smtClean="0"/>
              <a:t>handed</a:t>
            </a:r>
            <a:r>
              <a:rPr lang="de-CH" sz="1400" b="1" dirty="0" smtClean="0"/>
              <a:t> ITR</a:t>
            </a:r>
            <a:endParaRPr lang="de-CH" sz="1400" b="1" dirty="0"/>
          </a:p>
        </p:txBody>
      </p:sp>
      <p:sp>
        <p:nvSpPr>
          <p:cNvPr id="101" name="Textfeld 100"/>
          <p:cNvSpPr txBox="1"/>
          <p:nvPr/>
        </p:nvSpPr>
        <p:spPr>
          <a:xfrm>
            <a:off x="5610069" y="3845148"/>
            <a:ext cx="1626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err="1" smtClean="0"/>
              <a:t>Right</a:t>
            </a:r>
            <a:r>
              <a:rPr lang="de-CH" sz="1400" b="1" dirty="0" smtClean="0"/>
              <a:t>- </a:t>
            </a:r>
            <a:r>
              <a:rPr lang="en-GB" sz="1400" b="1" dirty="0" smtClean="0"/>
              <a:t>handed ITR</a:t>
            </a:r>
            <a:endParaRPr lang="de-CH" sz="1400" b="1" dirty="0"/>
          </a:p>
        </p:txBody>
      </p:sp>
      <p:sp>
        <p:nvSpPr>
          <p:cNvPr id="102" name="Textfeld 101"/>
          <p:cNvSpPr txBox="1"/>
          <p:nvPr/>
        </p:nvSpPr>
        <p:spPr>
          <a:xfrm>
            <a:off x="2532784" y="6112346"/>
            <a:ext cx="3789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err="1" smtClean="0"/>
              <a:t>Complete</a:t>
            </a:r>
            <a:r>
              <a:rPr lang="de-CH" sz="1400" b="1" dirty="0" smtClean="0"/>
              <a:t> MVM </a:t>
            </a:r>
            <a:r>
              <a:rPr lang="de-CH" sz="1400" b="1" dirty="0" err="1" smtClean="0"/>
              <a:t>genome</a:t>
            </a:r>
            <a:r>
              <a:rPr lang="de-CH" sz="1400" b="1" dirty="0" smtClean="0"/>
              <a:t> </a:t>
            </a:r>
            <a:r>
              <a:rPr lang="de-CH" sz="1400" b="1" dirty="0" err="1" smtClean="0"/>
              <a:t>within</a:t>
            </a:r>
            <a:r>
              <a:rPr lang="de-CH" sz="1400" b="1" dirty="0" smtClean="0"/>
              <a:t> a </a:t>
            </a:r>
            <a:r>
              <a:rPr lang="de-CH" sz="1400" b="1" dirty="0" err="1" smtClean="0"/>
              <a:t>cloning</a:t>
            </a:r>
            <a:r>
              <a:rPr lang="de-CH" sz="1400" b="1" dirty="0" smtClean="0"/>
              <a:t> </a:t>
            </a:r>
            <a:r>
              <a:rPr lang="de-CH" sz="1400" b="1" dirty="0" err="1" smtClean="0"/>
              <a:t>vector</a:t>
            </a:r>
            <a:r>
              <a:rPr lang="de-CH" sz="1400" b="1" dirty="0" smtClean="0"/>
              <a:t> </a:t>
            </a:r>
            <a:endParaRPr lang="de-CH" sz="1400" b="1" dirty="0"/>
          </a:p>
        </p:txBody>
      </p:sp>
      <p:cxnSp>
        <p:nvCxnSpPr>
          <p:cNvPr id="70" name="Gerade Verbindung 69"/>
          <p:cNvCxnSpPr/>
          <p:nvPr/>
        </p:nvCxnSpPr>
        <p:spPr>
          <a:xfrm>
            <a:off x="4842852" y="3386875"/>
            <a:ext cx="0" cy="90118"/>
          </a:xfrm>
          <a:prstGeom prst="line">
            <a:avLst/>
          </a:prstGeom>
          <a:ln w="28575">
            <a:solidFill>
              <a:schemeClr val="tx1"/>
            </a:solidFill>
          </a:ln>
          <a:scene3d>
            <a:camera prst="orthographicFront">
              <a:rot lat="0" lon="0" rev="4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/>
          <p:cNvCxnSpPr/>
          <p:nvPr/>
        </p:nvCxnSpPr>
        <p:spPr>
          <a:xfrm>
            <a:off x="4184570" y="3685976"/>
            <a:ext cx="0" cy="90118"/>
          </a:xfrm>
          <a:prstGeom prst="line">
            <a:avLst/>
          </a:prstGeom>
          <a:ln w="28575">
            <a:solidFill>
              <a:schemeClr val="tx1"/>
            </a:solidFill>
          </a:ln>
          <a:scene3d>
            <a:camera prst="orthographicFront">
              <a:rot lat="0" lon="0" rev="90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76" name="Picture 11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3928" y="2871986"/>
            <a:ext cx="1098501" cy="971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78" name="Gerade Verbindung mit Pfeil 2077"/>
          <p:cNvCxnSpPr/>
          <p:nvPr/>
        </p:nvCxnSpPr>
        <p:spPr>
          <a:xfrm>
            <a:off x="2919737" y="4270083"/>
            <a:ext cx="977006" cy="54077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>
            <a:off x="4427984" y="4270083"/>
            <a:ext cx="0" cy="54077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/>
          <p:cNvCxnSpPr/>
          <p:nvPr/>
        </p:nvCxnSpPr>
        <p:spPr>
          <a:xfrm flipH="1">
            <a:off x="4992173" y="4252013"/>
            <a:ext cx="854227" cy="58583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pieren 5"/>
          <p:cNvGrpSpPr/>
          <p:nvPr/>
        </p:nvGrpSpPr>
        <p:grpSpPr>
          <a:xfrm>
            <a:off x="2195736" y="3016002"/>
            <a:ext cx="877069" cy="809663"/>
            <a:chOff x="1992775" y="2765890"/>
            <a:chExt cx="1219200" cy="1119086"/>
          </a:xfrm>
        </p:grpSpPr>
        <p:cxnSp>
          <p:nvCxnSpPr>
            <p:cNvPr id="72" name="Gerade Verbindung 71"/>
            <p:cNvCxnSpPr/>
            <p:nvPr/>
          </p:nvCxnSpPr>
          <p:spPr>
            <a:xfrm rot="3180000">
              <a:off x="2994608" y="2985146"/>
              <a:ext cx="0" cy="9551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Gerade Verbindung 72"/>
            <p:cNvCxnSpPr/>
            <p:nvPr/>
          </p:nvCxnSpPr>
          <p:spPr>
            <a:xfrm rot="6120000">
              <a:off x="2043585" y="3151074"/>
              <a:ext cx="0" cy="9551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57" name="Picture 9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0910" y="2765890"/>
              <a:ext cx="1067719" cy="6473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2775" y="2999151"/>
              <a:ext cx="1219200" cy="885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00494" y="3415656"/>
            <a:ext cx="832494" cy="421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Gruppieren 6"/>
          <p:cNvGrpSpPr/>
          <p:nvPr/>
        </p:nvGrpSpPr>
        <p:grpSpPr>
          <a:xfrm>
            <a:off x="5879411" y="2943994"/>
            <a:ext cx="924837" cy="759487"/>
            <a:chOff x="5526757" y="2754802"/>
            <a:chExt cx="1291656" cy="1066800"/>
          </a:xfrm>
        </p:grpSpPr>
        <p:cxnSp>
          <p:nvCxnSpPr>
            <p:cNvPr id="68" name="Gerade Verbindung 67"/>
            <p:cNvCxnSpPr/>
            <p:nvPr/>
          </p:nvCxnSpPr>
          <p:spPr>
            <a:xfrm>
              <a:off x="6381513" y="2862153"/>
              <a:ext cx="0" cy="97865"/>
            </a:xfrm>
            <a:prstGeom prst="line">
              <a:avLst/>
            </a:prstGeom>
            <a:ln w="28575">
              <a:solidFill>
                <a:schemeClr val="tx1"/>
              </a:solidFill>
            </a:ln>
            <a:scene3d>
              <a:camera prst="orthographicFront">
                <a:rot lat="0" lon="0" rev="72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Gerade Verbindung 68"/>
            <p:cNvCxnSpPr/>
            <p:nvPr/>
          </p:nvCxnSpPr>
          <p:spPr>
            <a:xfrm>
              <a:off x="5660637" y="2879908"/>
              <a:ext cx="0" cy="97865"/>
            </a:xfrm>
            <a:prstGeom prst="line">
              <a:avLst/>
            </a:prstGeom>
            <a:ln w="28575">
              <a:solidFill>
                <a:schemeClr val="tx1"/>
              </a:solidFill>
            </a:ln>
            <a:scene3d>
              <a:camera prst="orthographicFront">
                <a:rot lat="0" lon="0" rev="30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2765547"/>
              <a:ext cx="1238301" cy="9774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6757" y="2754802"/>
              <a:ext cx="1133475" cy="1066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3" name="Textfeld 32"/>
          <p:cNvSpPr txBox="1"/>
          <p:nvPr/>
        </p:nvSpPr>
        <p:spPr>
          <a:xfrm>
            <a:off x="3473518" y="3845121"/>
            <a:ext cx="2060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err="1" smtClean="0"/>
              <a:t>Coding</a:t>
            </a:r>
            <a:r>
              <a:rPr lang="de-CH" sz="1400" b="1" dirty="0" smtClean="0"/>
              <a:t> MVM </a:t>
            </a:r>
            <a:r>
              <a:rPr lang="de-CH" sz="1400" b="1" dirty="0" err="1" smtClean="0"/>
              <a:t>Sequence</a:t>
            </a:r>
            <a:endParaRPr lang="de-CH" sz="1400" b="1" dirty="0"/>
          </a:p>
        </p:txBody>
      </p:sp>
      <p:sp>
        <p:nvSpPr>
          <p:cNvPr id="37" name="Textfeld 36"/>
          <p:cNvSpPr txBox="1"/>
          <p:nvPr/>
        </p:nvSpPr>
        <p:spPr>
          <a:xfrm>
            <a:off x="1571604" y="642918"/>
            <a:ext cx="5857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000" b="1" dirty="0" err="1" smtClean="0"/>
              <a:t>Construction</a:t>
            </a:r>
            <a:r>
              <a:rPr lang="de-CH" sz="2000" b="1" dirty="0" smtClean="0"/>
              <a:t> </a:t>
            </a:r>
            <a:r>
              <a:rPr lang="de-CH" sz="2000" b="1" dirty="0" err="1" smtClean="0"/>
              <a:t>of</a:t>
            </a:r>
            <a:r>
              <a:rPr lang="de-CH" sz="2000" b="1" dirty="0" smtClean="0"/>
              <a:t> an </a:t>
            </a:r>
            <a:r>
              <a:rPr lang="de-CH" sz="2000" b="1" dirty="0" err="1" smtClean="0"/>
              <a:t>infectious</a:t>
            </a:r>
            <a:r>
              <a:rPr lang="de-CH" sz="2000" b="1" dirty="0" smtClean="0"/>
              <a:t> </a:t>
            </a:r>
            <a:r>
              <a:rPr lang="de-CH" sz="2000" b="1" dirty="0" err="1" smtClean="0"/>
              <a:t>clone</a:t>
            </a:r>
            <a:r>
              <a:rPr lang="de-CH" sz="2000" b="1" dirty="0" smtClean="0"/>
              <a:t> </a:t>
            </a:r>
            <a:r>
              <a:rPr lang="de-CH" sz="2000" b="1" dirty="0" err="1" smtClean="0"/>
              <a:t>of</a:t>
            </a:r>
            <a:r>
              <a:rPr lang="de-CH" sz="2000" b="1" dirty="0" smtClean="0"/>
              <a:t> MVM</a:t>
            </a:r>
            <a:endParaRPr lang="de-CH" sz="2000" b="1" dirty="0"/>
          </a:p>
        </p:txBody>
      </p:sp>
    </p:spTree>
    <p:extLst>
      <p:ext uri="{BB962C8B-B14F-4D97-AF65-F5344CB8AC3E}">
        <p14:creationId xmlns:p14="http://schemas.microsoft.com/office/powerpoint/2010/main" val="120795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1403648" y="642918"/>
            <a:ext cx="5857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000" b="1" dirty="0" smtClean="0"/>
              <a:t>Transfection / </a:t>
            </a:r>
            <a:r>
              <a:rPr lang="de-CH" sz="2000" b="1" dirty="0" err="1" smtClean="0"/>
              <a:t>Infection</a:t>
            </a:r>
            <a:endParaRPr lang="de-CH" sz="2000" b="1" dirty="0"/>
          </a:p>
        </p:txBody>
      </p:sp>
      <p:cxnSp>
        <p:nvCxnSpPr>
          <p:cNvPr id="5" name="Gerade Verbindung 4"/>
          <p:cNvCxnSpPr/>
          <p:nvPr/>
        </p:nvCxnSpPr>
        <p:spPr>
          <a:xfrm>
            <a:off x="5755710" y="3626771"/>
            <a:ext cx="36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5455045" y="3674506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b="1" dirty="0" smtClean="0"/>
              <a:t>5 x 10</a:t>
            </a:r>
            <a:r>
              <a:rPr lang="en-GB" sz="800" b="1" baseline="30000" dirty="0" smtClean="0"/>
              <a:t>6</a:t>
            </a:r>
            <a:r>
              <a:rPr lang="en-GB" sz="800" b="1" dirty="0" smtClean="0"/>
              <a:t> cells</a:t>
            </a:r>
          </a:p>
          <a:p>
            <a:pPr algn="ctr"/>
            <a:r>
              <a:rPr lang="en-GB" sz="800" b="1" dirty="0" smtClean="0"/>
              <a:t>5 </a:t>
            </a:r>
            <a:r>
              <a:rPr lang="en-GB" sz="800" b="1" dirty="0" err="1" smtClean="0"/>
              <a:t>ug</a:t>
            </a:r>
            <a:r>
              <a:rPr lang="en-GB" sz="800" b="1" dirty="0" smtClean="0"/>
              <a:t> DNA</a:t>
            </a:r>
            <a:endParaRPr lang="en-GB" sz="800" b="1" dirty="0"/>
          </a:p>
        </p:txBody>
      </p:sp>
      <p:sp>
        <p:nvSpPr>
          <p:cNvPr id="7" name="Textfeld 6"/>
          <p:cNvSpPr txBox="1"/>
          <p:nvPr/>
        </p:nvSpPr>
        <p:spPr>
          <a:xfrm>
            <a:off x="5995784" y="3674506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b="1" dirty="0" smtClean="0"/>
              <a:t>5 x 10</a:t>
            </a:r>
            <a:r>
              <a:rPr lang="en-GB" sz="800" b="1" baseline="30000" dirty="0" smtClean="0"/>
              <a:t>6</a:t>
            </a:r>
            <a:r>
              <a:rPr lang="en-GB" sz="800" b="1" dirty="0" smtClean="0"/>
              <a:t> cells</a:t>
            </a:r>
          </a:p>
          <a:p>
            <a:pPr algn="ctr"/>
            <a:r>
              <a:rPr lang="en-GB" sz="800" b="1" dirty="0" smtClean="0"/>
              <a:t>10 </a:t>
            </a:r>
            <a:r>
              <a:rPr lang="en-GB" sz="800" b="1" dirty="0" err="1" smtClean="0"/>
              <a:t>ug</a:t>
            </a:r>
            <a:r>
              <a:rPr lang="en-GB" sz="800" b="1" dirty="0" smtClean="0"/>
              <a:t> DNA</a:t>
            </a:r>
            <a:endParaRPr lang="en-GB" sz="800" b="1" dirty="0"/>
          </a:p>
        </p:txBody>
      </p:sp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2606893022"/>
              </p:ext>
            </p:extLst>
          </p:nvPr>
        </p:nvGraphicFramePr>
        <p:xfrm>
          <a:off x="4788024" y="1297315"/>
          <a:ext cx="4374232" cy="2451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9" name="Gerade Verbindung 8"/>
          <p:cNvCxnSpPr/>
          <p:nvPr/>
        </p:nvCxnSpPr>
        <p:spPr>
          <a:xfrm>
            <a:off x="6798587" y="3629329"/>
            <a:ext cx="36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/>
        </p:nvCxnSpPr>
        <p:spPr>
          <a:xfrm>
            <a:off x="7316776" y="3629329"/>
            <a:ext cx="36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/>
        </p:nvCxnSpPr>
        <p:spPr>
          <a:xfrm>
            <a:off x="6280398" y="3629329"/>
            <a:ext cx="36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571548" y="3664054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b="1" dirty="0" smtClean="0"/>
              <a:t>5 x 10</a:t>
            </a:r>
            <a:r>
              <a:rPr lang="en-GB" sz="800" b="1" baseline="30000" dirty="0" smtClean="0"/>
              <a:t>6</a:t>
            </a:r>
            <a:r>
              <a:rPr lang="en-GB" sz="800" b="1" dirty="0" smtClean="0"/>
              <a:t> cells</a:t>
            </a:r>
          </a:p>
          <a:p>
            <a:pPr algn="ctr"/>
            <a:r>
              <a:rPr lang="en-GB" sz="800" b="1" dirty="0" smtClean="0"/>
              <a:t>20 </a:t>
            </a:r>
            <a:r>
              <a:rPr lang="en-GB" sz="800" b="1" dirty="0" err="1" smtClean="0"/>
              <a:t>ug</a:t>
            </a:r>
            <a:r>
              <a:rPr lang="en-GB" sz="800" b="1" dirty="0" smtClean="0"/>
              <a:t> DNA</a:t>
            </a:r>
            <a:endParaRPr lang="en-GB" sz="800" b="1" dirty="0"/>
          </a:p>
        </p:txBody>
      </p:sp>
      <p:sp>
        <p:nvSpPr>
          <p:cNvPr id="13" name="Textfeld 12"/>
          <p:cNvSpPr txBox="1"/>
          <p:nvPr/>
        </p:nvSpPr>
        <p:spPr>
          <a:xfrm>
            <a:off x="7113487" y="3653843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b="1" dirty="0" smtClean="0"/>
              <a:t>10</a:t>
            </a:r>
            <a:r>
              <a:rPr lang="en-GB" sz="800" b="1" baseline="30000" dirty="0" smtClean="0"/>
              <a:t>7</a:t>
            </a:r>
            <a:r>
              <a:rPr lang="en-GB" sz="800" b="1" dirty="0" smtClean="0"/>
              <a:t> cells</a:t>
            </a:r>
          </a:p>
          <a:p>
            <a:pPr algn="ctr"/>
            <a:r>
              <a:rPr lang="en-GB" sz="800" b="1" dirty="0" smtClean="0"/>
              <a:t>20 </a:t>
            </a:r>
            <a:r>
              <a:rPr lang="en-GB" sz="800" b="1" dirty="0" err="1" smtClean="0"/>
              <a:t>ug</a:t>
            </a:r>
            <a:r>
              <a:rPr lang="en-GB" sz="800" b="1" dirty="0" smtClean="0"/>
              <a:t> DNA</a:t>
            </a:r>
            <a:endParaRPr lang="en-GB" sz="800" b="1" dirty="0"/>
          </a:p>
        </p:txBody>
      </p:sp>
      <p:graphicFrame>
        <p:nvGraphicFramePr>
          <p:cNvPr id="16" name="Diagramm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1817452"/>
              </p:ext>
            </p:extLst>
          </p:nvPr>
        </p:nvGraphicFramePr>
        <p:xfrm>
          <a:off x="4905747" y="4110980"/>
          <a:ext cx="3790950" cy="2952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77000"/>
                    </a14:imgEffect>
                    <a14:imgEffect>
                      <a14:saturation sat="400000"/>
                    </a14:imgEffect>
                    <a14:imgEffect>
                      <a14:brightnessContrast bright="43000" contrast="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9531" y="1964118"/>
            <a:ext cx="1955816" cy="1701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89000"/>
                    </a14:imgEffect>
                    <a14:imgEffect>
                      <a14:saturation sat="300000"/>
                    </a14:imgEffect>
                    <a14:imgEffect>
                      <a14:brightnessContrast bright="32000" contras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287" r="3578"/>
          <a:stretch/>
        </p:blipFill>
        <p:spPr bwMode="auto">
          <a:xfrm>
            <a:off x="2423049" y="1964118"/>
            <a:ext cx="2007728" cy="1701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107504" y="1389534"/>
            <a:ext cx="4464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i="1" dirty="0" smtClean="0"/>
              <a:t>Transfection of A9 mouse fibroblasts with a GFP control plasmid</a:t>
            </a:r>
            <a:endParaRPr lang="en-GB" sz="1600" b="1" i="1" dirty="0"/>
          </a:p>
        </p:txBody>
      </p:sp>
      <p:sp>
        <p:nvSpPr>
          <p:cNvPr id="3" name="Textfeld 2"/>
          <p:cNvSpPr txBox="1"/>
          <p:nvPr/>
        </p:nvSpPr>
        <p:spPr>
          <a:xfrm>
            <a:off x="1269581" y="3633267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/>
              <a:t>1 </a:t>
            </a:r>
            <a:r>
              <a:rPr lang="en-GB" sz="1400" b="1" dirty="0" err="1" smtClean="0"/>
              <a:t>dpT</a:t>
            </a:r>
            <a:endParaRPr lang="en-GB" sz="1400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3107424" y="3633267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2</a:t>
            </a:r>
            <a:r>
              <a:rPr lang="en-GB" sz="1400" b="1" dirty="0" smtClean="0"/>
              <a:t> </a:t>
            </a:r>
            <a:r>
              <a:rPr lang="en-GB" sz="1400" b="1" dirty="0" err="1" smtClean="0"/>
              <a:t>dpT</a:t>
            </a:r>
            <a:endParaRPr lang="en-GB" sz="1400" b="1" dirty="0"/>
          </a:p>
        </p:txBody>
      </p:sp>
      <p:sp>
        <p:nvSpPr>
          <p:cNvPr id="20" name="Textfeld 19"/>
          <p:cNvSpPr txBox="1"/>
          <p:nvPr/>
        </p:nvSpPr>
        <p:spPr>
          <a:xfrm>
            <a:off x="1763688" y="3358133"/>
            <a:ext cx="584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chemeClr val="bg1"/>
                </a:solidFill>
              </a:rPr>
              <a:t>25 %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3843262" y="3358133"/>
            <a:ext cx="584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chemeClr val="bg1"/>
                </a:solidFill>
              </a:rPr>
              <a:t>50 %</a:t>
            </a:r>
            <a:endParaRPr lang="en-GB" sz="1400" b="1" dirty="0">
              <a:solidFill>
                <a:schemeClr val="bg1"/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2434" y="4876752"/>
            <a:ext cx="2028872" cy="160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1702" y="5361719"/>
            <a:ext cx="1394157" cy="1116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53"/>
          <a:stretch/>
        </p:blipFill>
        <p:spPr bwMode="auto">
          <a:xfrm>
            <a:off x="361702" y="3949332"/>
            <a:ext cx="1401253" cy="1123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feld 17"/>
          <p:cNvSpPr txBox="1"/>
          <p:nvPr/>
        </p:nvSpPr>
        <p:spPr>
          <a:xfrm>
            <a:off x="784629" y="5061863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/>
              <a:t>2 </a:t>
            </a:r>
            <a:r>
              <a:rPr lang="en-GB" sz="1400" b="1" dirty="0" err="1" smtClean="0"/>
              <a:t>dpT</a:t>
            </a:r>
            <a:endParaRPr lang="en-GB" sz="1400" b="1" dirty="0"/>
          </a:p>
        </p:txBody>
      </p:sp>
      <p:sp>
        <p:nvSpPr>
          <p:cNvPr id="25" name="Textfeld 24"/>
          <p:cNvSpPr txBox="1"/>
          <p:nvPr/>
        </p:nvSpPr>
        <p:spPr>
          <a:xfrm>
            <a:off x="793750" y="6469612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4</a:t>
            </a:r>
            <a:r>
              <a:rPr lang="en-GB" sz="1400" b="1" dirty="0" smtClean="0"/>
              <a:t> </a:t>
            </a:r>
            <a:r>
              <a:rPr lang="en-GB" sz="1400" b="1" dirty="0" err="1" smtClean="0"/>
              <a:t>dpT</a:t>
            </a:r>
            <a:endParaRPr lang="en-GB" sz="1400" b="1" dirty="0"/>
          </a:p>
        </p:txBody>
      </p:sp>
      <p:sp>
        <p:nvSpPr>
          <p:cNvPr id="26" name="Textfeld 25"/>
          <p:cNvSpPr txBox="1"/>
          <p:nvPr/>
        </p:nvSpPr>
        <p:spPr>
          <a:xfrm>
            <a:off x="2699792" y="6469612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/>
              <a:t>5 </a:t>
            </a:r>
            <a:r>
              <a:rPr lang="en-GB" sz="1400" b="1" dirty="0" err="1" smtClean="0"/>
              <a:t>dpT</a:t>
            </a:r>
            <a:endParaRPr lang="en-GB" sz="1400" b="1" dirty="0"/>
          </a:p>
        </p:txBody>
      </p:sp>
      <p:sp>
        <p:nvSpPr>
          <p:cNvPr id="27" name="Ellipse 26"/>
          <p:cNvSpPr/>
          <p:nvPr/>
        </p:nvSpPr>
        <p:spPr>
          <a:xfrm>
            <a:off x="1975520" y="4036635"/>
            <a:ext cx="144016" cy="144016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Ellipse 27"/>
          <p:cNvSpPr/>
          <p:nvPr/>
        </p:nvSpPr>
        <p:spPr>
          <a:xfrm>
            <a:off x="1975520" y="4252833"/>
            <a:ext cx="144016" cy="144016"/>
          </a:xfrm>
          <a:prstGeom prst="ellipse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Ellipse 28"/>
          <p:cNvSpPr/>
          <p:nvPr/>
        </p:nvSpPr>
        <p:spPr>
          <a:xfrm>
            <a:off x="1975520" y="4468683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feld 21"/>
          <p:cNvSpPr txBox="1"/>
          <p:nvPr/>
        </p:nvSpPr>
        <p:spPr>
          <a:xfrm>
            <a:off x="2143894" y="3947686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/>
              <a:t>DAPI</a:t>
            </a:r>
            <a:endParaRPr lang="en-GB" sz="1400" b="1" dirty="0"/>
          </a:p>
        </p:txBody>
      </p:sp>
      <p:sp>
        <p:nvSpPr>
          <p:cNvPr id="32" name="Textfeld 31"/>
          <p:cNvSpPr txBox="1"/>
          <p:nvPr/>
        </p:nvSpPr>
        <p:spPr>
          <a:xfrm>
            <a:off x="2153444" y="4166761"/>
            <a:ext cx="1694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/>
              <a:t>Intact MVM Capsids</a:t>
            </a:r>
            <a:endParaRPr lang="en-GB" sz="1400" b="1" dirty="0"/>
          </a:p>
        </p:txBody>
      </p:sp>
      <p:sp>
        <p:nvSpPr>
          <p:cNvPr id="33" name="Textfeld 32"/>
          <p:cNvSpPr txBox="1"/>
          <p:nvPr/>
        </p:nvSpPr>
        <p:spPr>
          <a:xfrm>
            <a:off x="2157636" y="4404886"/>
            <a:ext cx="1694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/>
              <a:t>Viral proteins 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228958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pieren 70"/>
          <p:cNvGrpSpPr/>
          <p:nvPr/>
        </p:nvGrpSpPr>
        <p:grpSpPr>
          <a:xfrm>
            <a:off x="-36512" y="404664"/>
            <a:ext cx="8928992" cy="6126131"/>
            <a:chOff x="-36512" y="404664"/>
            <a:chExt cx="8928992" cy="6126131"/>
          </a:xfrm>
        </p:grpSpPr>
        <p:grpSp>
          <p:nvGrpSpPr>
            <p:cNvPr id="4" name="Gruppieren 3"/>
            <p:cNvGrpSpPr/>
            <p:nvPr/>
          </p:nvGrpSpPr>
          <p:grpSpPr>
            <a:xfrm>
              <a:off x="4373780" y="2714112"/>
              <a:ext cx="1227866" cy="1122836"/>
              <a:chOff x="3446539" y="5176964"/>
              <a:chExt cx="1890076" cy="1757592"/>
            </a:xfrm>
          </p:grpSpPr>
          <p:pic>
            <p:nvPicPr>
              <p:cNvPr id="5" name="Picture 12"/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576942">
                <a:off x="3446539" y="5575144"/>
                <a:ext cx="1396248" cy="13594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" name="Picture 14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57149" y="5176964"/>
                <a:ext cx="1579466" cy="673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" name="Picture 15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92088" y="5317783"/>
                <a:ext cx="505429" cy="10616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" name="Picture 16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12903" y="6157061"/>
                <a:ext cx="1010858" cy="4984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9" name="Gerade Verbindung 8"/>
              <p:cNvCxnSpPr/>
              <p:nvPr/>
            </p:nvCxnSpPr>
            <p:spPr>
              <a:xfrm rot="6120000">
                <a:off x="5125060" y="6117077"/>
                <a:ext cx="0" cy="9551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rade Verbindung 9"/>
              <p:cNvCxnSpPr/>
              <p:nvPr/>
            </p:nvCxnSpPr>
            <p:spPr>
              <a:xfrm rot="6120000">
                <a:off x="4317325" y="6502297"/>
                <a:ext cx="0" cy="9551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Sonne 10"/>
            <p:cNvSpPr/>
            <p:nvPr/>
          </p:nvSpPr>
          <p:spPr>
            <a:xfrm>
              <a:off x="4907850" y="2602615"/>
              <a:ext cx="247736" cy="247650"/>
            </a:xfrm>
            <a:prstGeom prst="sun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Grafik 11"/>
            <p:cNvPicPr/>
            <p:nvPr/>
          </p:nvPicPr>
          <p:blipFill>
            <a:blip r:embed="rId6" cstate="print">
              <a:lum bright="8000" contrast="1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4813" y="2445160"/>
              <a:ext cx="1035869" cy="11990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Sonne 12"/>
            <p:cNvSpPr/>
            <p:nvPr/>
          </p:nvSpPr>
          <p:spPr>
            <a:xfrm>
              <a:off x="8244944" y="2738559"/>
              <a:ext cx="117145" cy="117605"/>
            </a:xfrm>
            <a:prstGeom prst="sun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Sonne 13"/>
            <p:cNvSpPr/>
            <p:nvPr/>
          </p:nvSpPr>
          <p:spPr>
            <a:xfrm>
              <a:off x="7825765" y="2681883"/>
              <a:ext cx="117145" cy="117605"/>
            </a:xfrm>
            <a:prstGeom prst="sun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Sonne 14"/>
            <p:cNvSpPr/>
            <p:nvPr/>
          </p:nvSpPr>
          <p:spPr>
            <a:xfrm>
              <a:off x="7995610" y="2731679"/>
              <a:ext cx="117145" cy="117605"/>
            </a:xfrm>
            <a:prstGeom prst="sun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Sonne 15"/>
            <p:cNvSpPr/>
            <p:nvPr/>
          </p:nvSpPr>
          <p:spPr>
            <a:xfrm>
              <a:off x="8001892" y="2901886"/>
              <a:ext cx="117145" cy="117605"/>
            </a:xfrm>
            <a:prstGeom prst="sun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Sonne 16"/>
            <p:cNvSpPr/>
            <p:nvPr/>
          </p:nvSpPr>
          <p:spPr>
            <a:xfrm>
              <a:off x="7740201" y="2849722"/>
              <a:ext cx="117145" cy="117605"/>
            </a:xfrm>
            <a:prstGeom prst="sun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Sonne 17"/>
            <p:cNvSpPr/>
            <p:nvPr/>
          </p:nvSpPr>
          <p:spPr>
            <a:xfrm>
              <a:off x="7701895" y="2681446"/>
              <a:ext cx="117145" cy="117605"/>
            </a:xfrm>
            <a:prstGeom prst="sun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Sonne 18"/>
            <p:cNvSpPr/>
            <p:nvPr/>
          </p:nvSpPr>
          <p:spPr>
            <a:xfrm>
              <a:off x="7643354" y="2778475"/>
              <a:ext cx="117145" cy="117605"/>
            </a:xfrm>
            <a:prstGeom prst="sun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Sonne 19"/>
            <p:cNvSpPr/>
            <p:nvPr/>
          </p:nvSpPr>
          <p:spPr>
            <a:xfrm>
              <a:off x="7787118" y="3306407"/>
              <a:ext cx="117145" cy="117605"/>
            </a:xfrm>
            <a:prstGeom prst="sun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Sonne 20"/>
            <p:cNvSpPr/>
            <p:nvPr/>
          </p:nvSpPr>
          <p:spPr>
            <a:xfrm>
              <a:off x="7757134" y="3144100"/>
              <a:ext cx="117145" cy="117605"/>
            </a:xfrm>
            <a:prstGeom prst="sun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Sonne 21"/>
            <p:cNvSpPr/>
            <p:nvPr/>
          </p:nvSpPr>
          <p:spPr>
            <a:xfrm>
              <a:off x="7637937" y="3029207"/>
              <a:ext cx="117145" cy="117605"/>
            </a:xfrm>
            <a:prstGeom prst="sun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Sonne 22"/>
            <p:cNvSpPr/>
            <p:nvPr/>
          </p:nvSpPr>
          <p:spPr>
            <a:xfrm>
              <a:off x="7843753" y="2971063"/>
              <a:ext cx="117145" cy="117605"/>
            </a:xfrm>
            <a:prstGeom prst="sun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Sonne 23"/>
            <p:cNvSpPr/>
            <p:nvPr/>
          </p:nvSpPr>
          <p:spPr>
            <a:xfrm>
              <a:off x="8111384" y="3095515"/>
              <a:ext cx="117145" cy="117605"/>
            </a:xfrm>
            <a:prstGeom prst="sun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Sonne 24"/>
            <p:cNvSpPr/>
            <p:nvPr/>
          </p:nvSpPr>
          <p:spPr>
            <a:xfrm>
              <a:off x="8215183" y="2900026"/>
              <a:ext cx="117145" cy="117605"/>
            </a:xfrm>
            <a:prstGeom prst="sun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Sonne 25"/>
            <p:cNvSpPr/>
            <p:nvPr/>
          </p:nvSpPr>
          <p:spPr>
            <a:xfrm>
              <a:off x="8278673" y="2547933"/>
              <a:ext cx="117145" cy="117605"/>
            </a:xfrm>
            <a:prstGeom prst="sun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Sonne 26"/>
            <p:cNvSpPr/>
            <p:nvPr/>
          </p:nvSpPr>
          <p:spPr>
            <a:xfrm>
              <a:off x="8107871" y="2583735"/>
              <a:ext cx="117145" cy="117605"/>
            </a:xfrm>
            <a:prstGeom prst="sun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Sonne 27"/>
            <p:cNvSpPr/>
            <p:nvPr/>
          </p:nvSpPr>
          <p:spPr>
            <a:xfrm>
              <a:off x="7955717" y="2520599"/>
              <a:ext cx="117145" cy="117605"/>
            </a:xfrm>
            <a:prstGeom prst="sun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Sonne 28"/>
            <p:cNvSpPr/>
            <p:nvPr/>
          </p:nvSpPr>
          <p:spPr>
            <a:xfrm>
              <a:off x="8450483" y="3164403"/>
              <a:ext cx="117145" cy="117605"/>
            </a:xfrm>
            <a:prstGeom prst="sun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Sonne 29"/>
            <p:cNvSpPr/>
            <p:nvPr/>
          </p:nvSpPr>
          <p:spPr>
            <a:xfrm>
              <a:off x="8268305" y="3178059"/>
              <a:ext cx="117145" cy="117605"/>
            </a:xfrm>
            <a:prstGeom prst="sun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Sonne 30"/>
            <p:cNvSpPr/>
            <p:nvPr/>
          </p:nvSpPr>
          <p:spPr>
            <a:xfrm>
              <a:off x="8433122" y="3325180"/>
              <a:ext cx="117145" cy="117605"/>
            </a:xfrm>
            <a:prstGeom prst="sun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Sonne 31"/>
            <p:cNvSpPr/>
            <p:nvPr/>
          </p:nvSpPr>
          <p:spPr>
            <a:xfrm>
              <a:off x="8209766" y="3354232"/>
              <a:ext cx="117145" cy="117605"/>
            </a:xfrm>
            <a:prstGeom prst="sun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Sonne 32"/>
            <p:cNvSpPr/>
            <p:nvPr/>
          </p:nvSpPr>
          <p:spPr>
            <a:xfrm>
              <a:off x="7960838" y="3175326"/>
              <a:ext cx="117145" cy="117605"/>
            </a:xfrm>
            <a:prstGeom prst="sun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Sonne 33"/>
            <p:cNvSpPr/>
            <p:nvPr/>
          </p:nvSpPr>
          <p:spPr>
            <a:xfrm>
              <a:off x="8004075" y="3351195"/>
              <a:ext cx="117145" cy="117605"/>
            </a:xfrm>
            <a:prstGeom prst="sun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Sonne 34"/>
            <p:cNvSpPr/>
            <p:nvPr/>
          </p:nvSpPr>
          <p:spPr>
            <a:xfrm>
              <a:off x="8029684" y="3457978"/>
              <a:ext cx="117145" cy="117605"/>
            </a:xfrm>
            <a:prstGeom prst="sun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Sonne 35"/>
            <p:cNvSpPr/>
            <p:nvPr/>
          </p:nvSpPr>
          <p:spPr>
            <a:xfrm>
              <a:off x="8183092" y="3452918"/>
              <a:ext cx="117145" cy="117605"/>
            </a:xfrm>
            <a:prstGeom prst="sun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Sonne 36"/>
            <p:cNvSpPr/>
            <p:nvPr/>
          </p:nvSpPr>
          <p:spPr>
            <a:xfrm>
              <a:off x="8556728" y="3036522"/>
              <a:ext cx="117145" cy="117605"/>
            </a:xfrm>
            <a:prstGeom prst="sun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Sonne 37"/>
            <p:cNvSpPr/>
            <p:nvPr/>
          </p:nvSpPr>
          <p:spPr>
            <a:xfrm>
              <a:off x="8562151" y="2783937"/>
              <a:ext cx="117145" cy="117605"/>
            </a:xfrm>
            <a:prstGeom prst="sun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Sonne 38"/>
            <p:cNvSpPr/>
            <p:nvPr/>
          </p:nvSpPr>
          <p:spPr>
            <a:xfrm>
              <a:off x="8492643" y="2676526"/>
              <a:ext cx="117145" cy="117605"/>
            </a:xfrm>
            <a:prstGeom prst="sun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Sonne 39"/>
            <p:cNvSpPr/>
            <p:nvPr/>
          </p:nvSpPr>
          <p:spPr>
            <a:xfrm>
              <a:off x="8391521" y="2708409"/>
              <a:ext cx="117145" cy="117605"/>
            </a:xfrm>
            <a:prstGeom prst="sun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Sonne 40"/>
            <p:cNvSpPr/>
            <p:nvPr/>
          </p:nvSpPr>
          <p:spPr>
            <a:xfrm>
              <a:off x="8487584" y="2886701"/>
              <a:ext cx="117145" cy="117605"/>
            </a:xfrm>
            <a:prstGeom prst="sun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Sonne 41"/>
            <p:cNvSpPr/>
            <p:nvPr/>
          </p:nvSpPr>
          <p:spPr>
            <a:xfrm>
              <a:off x="8390568" y="2971063"/>
              <a:ext cx="117145" cy="117605"/>
            </a:xfrm>
            <a:prstGeom prst="sun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0" name="Gerade Verbindung mit Pfeil 49"/>
            <p:cNvCxnSpPr/>
            <p:nvPr/>
          </p:nvCxnSpPr>
          <p:spPr>
            <a:xfrm>
              <a:off x="3171081" y="3165167"/>
              <a:ext cx="864096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/>
            <p:cNvCxnSpPr/>
            <p:nvPr/>
          </p:nvCxnSpPr>
          <p:spPr>
            <a:xfrm>
              <a:off x="5979393" y="3188876"/>
              <a:ext cx="864096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Textfeld 52"/>
            <p:cNvSpPr txBox="1"/>
            <p:nvPr/>
          </p:nvSpPr>
          <p:spPr>
            <a:xfrm>
              <a:off x="2802394" y="2387149"/>
              <a:ext cx="15535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i="1" dirty="0" smtClean="0">
                  <a:solidFill>
                    <a:srgbClr val="FF0000"/>
                  </a:solidFill>
                </a:rPr>
                <a:t>1. Site-directed mutagenesis</a:t>
              </a:r>
              <a:endParaRPr lang="en-GB" sz="1600" b="1" i="1" dirty="0">
                <a:solidFill>
                  <a:srgbClr val="FF0000"/>
                </a:solidFill>
              </a:endParaRPr>
            </a:p>
          </p:txBody>
        </p:sp>
        <p:sp>
          <p:nvSpPr>
            <p:cNvPr id="54" name="Textfeld 53"/>
            <p:cNvSpPr txBox="1"/>
            <p:nvPr/>
          </p:nvSpPr>
          <p:spPr>
            <a:xfrm>
              <a:off x="4125094" y="3764940"/>
              <a:ext cx="22034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 smtClean="0"/>
                <a:t>Mutated clone of MVM</a:t>
              </a:r>
              <a:endParaRPr lang="en-GB" sz="1600" b="1" dirty="0"/>
            </a:p>
          </p:txBody>
        </p:sp>
        <p:sp>
          <p:nvSpPr>
            <p:cNvPr id="55" name="Textfeld 54"/>
            <p:cNvSpPr txBox="1"/>
            <p:nvPr/>
          </p:nvSpPr>
          <p:spPr>
            <a:xfrm>
              <a:off x="5155586" y="2392482"/>
              <a:ext cx="26701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i="1" dirty="0" smtClean="0">
                  <a:solidFill>
                    <a:srgbClr val="FF0000"/>
                  </a:solidFill>
                </a:rPr>
                <a:t>2. Transfection of susceptible A9 mouse fibroblasts  </a:t>
              </a:r>
              <a:endParaRPr lang="en-GB" sz="1600" b="1" i="1" dirty="0">
                <a:solidFill>
                  <a:srgbClr val="FF0000"/>
                </a:solidFill>
              </a:endParaRPr>
            </a:p>
          </p:txBody>
        </p:sp>
        <p:sp>
          <p:nvSpPr>
            <p:cNvPr id="56" name="Textfeld 55"/>
            <p:cNvSpPr txBox="1"/>
            <p:nvPr/>
          </p:nvSpPr>
          <p:spPr>
            <a:xfrm>
              <a:off x="1495249" y="404664"/>
              <a:ext cx="5857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2800" b="1" dirty="0" smtClean="0"/>
                <a:t>Outlook</a:t>
              </a:r>
              <a:endParaRPr lang="de-CH" sz="2800" b="1" dirty="0"/>
            </a:p>
          </p:txBody>
        </p:sp>
        <p:sp>
          <p:nvSpPr>
            <p:cNvPr id="57" name="Textfeld 56"/>
            <p:cNvSpPr txBox="1"/>
            <p:nvPr/>
          </p:nvSpPr>
          <p:spPr>
            <a:xfrm>
              <a:off x="7429520" y="3764940"/>
              <a:ext cx="14629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 smtClean="0"/>
                <a:t>MVM mutants</a:t>
              </a:r>
              <a:endParaRPr lang="en-GB" sz="1600" b="1" dirty="0"/>
            </a:p>
          </p:txBody>
        </p:sp>
        <p:cxnSp>
          <p:nvCxnSpPr>
            <p:cNvPr id="63" name="Gerade Verbindung mit Pfeil 62"/>
            <p:cNvCxnSpPr/>
            <p:nvPr/>
          </p:nvCxnSpPr>
          <p:spPr>
            <a:xfrm flipH="1">
              <a:off x="7425733" y="4266560"/>
              <a:ext cx="468160" cy="38055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Textfeld 63"/>
            <p:cNvSpPr txBox="1"/>
            <p:nvPr/>
          </p:nvSpPr>
          <p:spPr>
            <a:xfrm>
              <a:off x="4424207" y="4766721"/>
              <a:ext cx="35900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i="1" dirty="0" smtClean="0">
                  <a:solidFill>
                    <a:srgbClr val="FF0000"/>
                  </a:solidFill>
                </a:rPr>
                <a:t>3. Testing biochemical properties of the mutants and comparison with WT MVM</a:t>
              </a:r>
              <a:endParaRPr lang="en-GB" sz="1600" b="1" i="1" dirty="0">
                <a:solidFill>
                  <a:srgbClr val="FF0000"/>
                </a:solidFill>
              </a:endParaRPr>
            </a:p>
          </p:txBody>
        </p:sp>
        <p:sp>
          <p:nvSpPr>
            <p:cNvPr id="65" name="Textfeld 64"/>
            <p:cNvSpPr txBox="1"/>
            <p:nvPr/>
          </p:nvSpPr>
          <p:spPr>
            <a:xfrm>
              <a:off x="4535952" y="5413330"/>
              <a:ext cx="358526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itchFamily="34" charset="0"/>
                <a:buChar char="•"/>
              </a:pPr>
              <a:r>
                <a:rPr lang="en-GB" sz="1600" b="1" dirty="0" smtClean="0"/>
                <a:t>Ion exchange chromatography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GB" sz="1600" b="1" dirty="0" smtClean="0"/>
                <a:t>Capillary electrophoresis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GB" sz="1600" b="1" dirty="0" smtClean="0"/>
                <a:t>Isoelectric focusing (IEF)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GB" sz="1600" b="1" dirty="0" smtClean="0"/>
                <a:t>Precipitation studies</a:t>
              </a:r>
            </a:p>
          </p:txBody>
        </p:sp>
        <p:cxnSp>
          <p:nvCxnSpPr>
            <p:cNvPr id="68" name="Gerade Verbindung mit Pfeil 67"/>
            <p:cNvCxnSpPr/>
            <p:nvPr/>
          </p:nvCxnSpPr>
          <p:spPr>
            <a:xfrm>
              <a:off x="5023098" y="1727230"/>
              <a:ext cx="0" cy="46800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Gerade Verbindung 68"/>
            <p:cNvCxnSpPr/>
            <p:nvPr/>
          </p:nvCxnSpPr>
          <p:spPr>
            <a:xfrm>
              <a:off x="1773213" y="1735548"/>
              <a:ext cx="3259410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6512" y="2720795"/>
              <a:ext cx="4695825" cy="381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accent3">
                  <a:shade val="45000"/>
                  <a:satMod val="135000"/>
                </a:schemeClr>
                <a:prstClr val="white"/>
              </a:duotone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629" y="884312"/>
              <a:ext cx="1743075" cy="1752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3" name="Gerade Verbindung mit Pfeil 72"/>
            <p:cNvCxnSpPr/>
            <p:nvPr/>
          </p:nvCxnSpPr>
          <p:spPr>
            <a:xfrm>
              <a:off x="3444380" y="5420716"/>
              <a:ext cx="864096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210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825</Words>
  <Application>Microsoft Office PowerPoint</Application>
  <PresentationFormat>Bildschirmpräsentation (4:3)</PresentationFormat>
  <Paragraphs>243</Paragraphs>
  <Slides>21</Slides>
  <Notes>6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3" baseType="lpstr">
      <vt:lpstr>Larissa</vt:lpstr>
      <vt:lpstr>GraphPad Prism 5 Project</vt:lpstr>
      <vt:lpstr>PowerPoint-Präsentation</vt:lpstr>
      <vt:lpstr>PowerPoint-Präsentation</vt:lpstr>
      <vt:lpstr> Virus reduction by partitioning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Raphael</dc:creator>
  <cp:lastModifiedBy>Raphael</cp:lastModifiedBy>
  <cp:revision>50</cp:revision>
  <cp:lastPrinted>2014-07-04T09:14:23Z</cp:lastPrinted>
  <dcterms:created xsi:type="dcterms:W3CDTF">2014-01-24T10:38:59Z</dcterms:created>
  <dcterms:modified xsi:type="dcterms:W3CDTF">2014-09-11T13:27:17Z</dcterms:modified>
</cp:coreProperties>
</file>